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 id="2147483657" r:id="rId4"/>
    <p:sldMasterId id="2147483670" r:id="rId5"/>
  </p:sldMasterIdLst>
  <p:notesMasterIdLst>
    <p:notesMasterId r:id="rId32"/>
  </p:notesMasterIdLst>
  <p:sldIdLst>
    <p:sldId id="299" r:id="rId6"/>
    <p:sldId id="256" r:id="rId7"/>
    <p:sldId id="257" r:id="rId8"/>
    <p:sldId id="283" r:id="rId9"/>
    <p:sldId id="261" r:id="rId10"/>
    <p:sldId id="300" r:id="rId11"/>
    <p:sldId id="270" r:id="rId12"/>
    <p:sldId id="277" r:id="rId13"/>
    <p:sldId id="278" r:id="rId14"/>
    <p:sldId id="279" r:id="rId15"/>
    <p:sldId id="280"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8"/>
    <a:srgbClr val="0D5089"/>
    <a:srgbClr val="FF9900"/>
    <a:srgbClr val="3BC10B"/>
    <a:srgbClr val="004175"/>
    <a:srgbClr val="72A5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992" y="-7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54C61-38DA-4EE5-B7D6-DA8828D43905}" type="datetimeFigureOut">
              <a:rPr lang="en-US" smtClean="0"/>
              <a:pPr/>
              <a:t>3/4/2016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72218-9F9D-4D81-90B1-8B5B4DA76635}" type="slidenum">
              <a:rPr lang="en-US" smtClean="0"/>
              <a:pPr/>
              <a:t>‹#›</a:t>
            </a:fld>
            <a:endParaRPr lang="en-US" dirty="0"/>
          </a:p>
        </p:txBody>
      </p:sp>
    </p:spTree>
    <p:extLst>
      <p:ext uri="{BB962C8B-B14F-4D97-AF65-F5344CB8AC3E}">
        <p14:creationId xmlns:p14="http://schemas.microsoft.com/office/powerpoint/2010/main" val="181526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2218-9F9D-4D81-90B1-8B5B4DA76635}" type="slidenum">
              <a:rPr lang="en-US" smtClean="0"/>
              <a:pPr/>
              <a:t>5</a:t>
            </a:fld>
            <a:endParaRPr lang="en-US" dirty="0"/>
          </a:p>
        </p:txBody>
      </p:sp>
    </p:spTree>
    <p:extLst>
      <p:ext uri="{BB962C8B-B14F-4D97-AF65-F5344CB8AC3E}">
        <p14:creationId xmlns:p14="http://schemas.microsoft.com/office/powerpoint/2010/main" val="311580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2218-9F9D-4D81-90B1-8B5B4DA7663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1580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2218-9F9D-4D81-90B1-8B5B4DA76635}" type="slidenum">
              <a:rPr lang="en-US" smtClean="0"/>
              <a:pPr/>
              <a:t>7</a:t>
            </a:fld>
            <a:endParaRPr lang="en-US" dirty="0"/>
          </a:p>
        </p:txBody>
      </p:sp>
    </p:spTree>
    <p:extLst>
      <p:ext uri="{BB962C8B-B14F-4D97-AF65-F5344CB8AC3E}">
        <p14:creationId xmlns:p14="http://schemas.microsoft.com/office/powerpoint/2010/main" val="9860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2218-9F9D-4D81-90B1-8B5B4DA76635}" type="slidenum">
              <a:rPr lang="en-US" smtClean="0"/>
              <a:pPr/>
              <a:t>8</a:t>
            </a:fld>
            <a:endParaRPr lang="en-US" dirty="0"/>
          </a:p>
        </p:txBody>
      </p:sp>
    </p:spTree>
    <p:extLst>
      <p:ext uri="{BB962C8B-B14F-4D97-AF65-F5344CB8AC3E}">
        <p14:creationId xmlns:p14="http://schemas.microsoft.com/office/powerpoint/2010/main" val="98600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Powerpoint_TitlePa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646590" y="4420394"/>
            <a:ext cx="6879940" cy="1470025"/>
          </a:xfrm>
        </p:spPr>
        <p:txBody>
          <a:bodyPr anchor="t">
            <a:normAutofit/>
          </a:bodyPr>
          <a:lstStyle>
            <a:lvl1pPr algn="l">
              <a:defRPr sz="4000">
                <a:solidFill>
                  <a:srgbClr val="0D5089"/>
                </a:solidFill>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192689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1388" y="6248400"/>
            <a:ext cx="11572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5"/>
          </p:nvPr>
        </p:nvSpPr>
        <p:spPr/>
        <p:txBody>
          <a:bodyPr/>
          <a:lstStyle>
            <a:lvl1pPr>
              <a:defRPr/>
            </a:lvl1pPr>
          </a:lstStyle>
          <a:p>
            <a:pPr>
              <a:defRPr/>
            </a:pPr>
            <a:fld id="{9525A706-D8F2-4D1A-855A-CADC92600C26}" type="datetime4">
              <a:rPr lang="en-US">
                <a:solidFill>
                  <a:srgbClr val="073E87"/>
                </a:solidFill>
              </a:rPr>
              <a:pPr>
                <a:defRPr/>
              </a:pPr>
              <a:t>March 4, 2016</a:t>
            </a:fld>
            <a:endParaRPr lang="en-US">
              <a:solidFill>
                <a:srgbClr val="073E87"/>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8" name="Slide Number Placeholder 6"/>
          <p:cNvSpPr>
            <a:spLocks noGrp="1"/>
          </p:cNvSpPr>
          <p:nvPr>
            <p:ph type="sldNum" sz="quarter" idx="17"/>
          </p:nvPr>
        </p:nvSpPr>
        <p:spPr/>
        <p:txBody>
          <a:bodyPr/>
          <a:lstStyle>
            <a:lvl1pPr>
              <a:defRPr/>
            </a:lvl1pPr>
          </a:lstStyle>
          <a:p>
            <a:pPr>
              <a:defRPr/>
            </a:pPr>
            <a:fld id="{464332D3-4E21-411E-B69B-72169B893004}"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347614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1388" y="6248400"/>
            <a:ext cx="11572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99B4F123-1704-49AC-9D15-C4B1462B8014}" type="datetime4">
              <a:rPr lang="en-US">
                <a:solidFill>
                  <a:srgbClr val="073E87"/>
                </a:solidFill>
              </a:rPr>
              <a:pPr>
                <a:defRPr/>
              </a:pPr>
              <a:t>March 4, 2016</a:t>
            </a:fld>
            <a:endParaRPr lang="en-US">
              <a:solidFill>
                <a:srgbClr val="073E87"/>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0" name="Slide Number Placeholder 8"/>
          <p:cNvSpPr>
            <a:spLocks noGrp="1"/>
          </p:cNvSpPr>
          <p:nvPr>
            <p:ph type="sldNum" sz="quarter" idx="12"/>
          </p:nvPr>
        </p:nvSpPr>
        <p:spPr/>
        <p:txBody>
          <a:bodyPr/>
          <a:lstStyle>
            <a:lvl1pPr>
              <a:defRPr/>
            </a:lvl1pPr>
          </a:lstStyle>
          <a:p>
            <a:pPr>
              <a:defRPr/>
            </a:pPr>
            <a:fld id="{BCE4C1B3-30C1-456E-9893-467858E9CBE0}"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411031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EFD328-C64C-40EE-8832-F25D5B9E8B92}" type="datetimeFigureOut">
              <a:rPr lang="en-US">
                <a:solidFill>
                  <a:srgbClr val="073E87"/>
                </a:solidFill>
              </a:rPr>
              <a:pPr>
                <a:defRPr/>
              </a:pPr>
              <a:t>3/4/2016</a:t>
            </a:fld>
            <a:endParaRPr lang="en-US" dirty="0">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0E77000B-13C1-42D2-94FA-ECB6D00751A2}" type="slidenum">
              <a:rPr lang="en-US">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39728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22"/>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useBgFill="1">
          <p:nvSpPr>
            <p:cNvPr id="8" name="Freeform 27"/>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grpSp>
      <p:pic>
        <p:nvPicPr>
          <p:cNvPr id="9" name="Picture 2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1388" y="6248400"/>
            <a:ext cx="11572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1"/>
          <p:cNvSpPr>
            <a:spLocks noGrp="1"/>
          </p:cNvSpPr>
          <p:nvPr>
            <p:ph type="dt" sz="half" idx="10"/>
          </p:nvPr>
        </p:nvSpPr>
        <p:spPr/>
        <p:txBody>
          <a:bodyPr/>
          <a:lstStyle>
            <a:lvl1pPr>
              <a:defRPr/>
            </a:lvl1pPr>
          </a:lstStyle>
          <a:p>
            <a:pPr>
              <a:defRPr/>
            </a:pPr>
            <a:fld id="{AE3EC3ED-7435-49F9-84C8-03CCA2F8DEDB}" type="datetime4">
              <a:rPr lang="en-US">
                <a:solidFill>
                  <a:srgbClr val="073E87"/>
                </a:solidFill>
              </a:rPr>
              <a:pPr>
                <a:defRPr/>
              </a:pPr>
              <a:t>March 4, 2016</a:t>
            </a:fld>
            <a:endParaRPr lang="en-US">
              <a:solidFill>
                <a:srgbClr val="073E87"/>
              </a:solidFill>
            </a:endParaRPr>
          </a:p>
        </p:txBody>
      </p:sp>
      <p:sp>
        <p:nvSpPr>
          <p:cNvPr id="11"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2" name="Slide Number Placeholder 3"/>
          <p:cNvSpPr>
            <a:spLocks noGrp="1"/>
          </p:cNvSpPr>
          <p:nvPr>
            <p:ph type="sldNum" sz="quarter" idx="12"/>
          </p:nvPr>
        </p:nvSpPr>
        <p:spPr/>
        <p:txBody>
          <a:bodyPr/>
          <a:lstStyle>
            <a:lvl1pPr>
              <a:defRPr/>
            </a:lvl1pPr>
          </a:lstStyle>
          <a:p>
            <a:pPr>
              <a:defRPr/>
            </a:pPr>
            <a:fld id="{9CB50F99-886B-4441-B8C3-746D353EB10C}"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10794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useBgFill="1">
          <p:nvSpPr>
            <p:cNvPr id="11" name="Freeform 27"/>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3CDEABAA-7EF3-4CEF-9DBF-CA77367C7F06}" type="datetimeFigureOut">
              <a:rPr lang="en-US">
                <a:solidFill>
                  <a:srgbClr val="073E87"/>
                </a:solidFill>
              </a:rPr>
              <a:pPr>
                <a:defRPr/>
              </a:pPr>
              <a:t>3/4/2016</a:t>
            </a:fld>
            <a:endParaRPr lang="en-US" dirty="0">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569801AA-E655-4EBC-85EE-926B0AFA42E0}" type="slidenum">
              <a:rPr lang="en-US">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36888097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2"/>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useBgFill="1">
          <p:nvSpPr>
            <p:cNvPr id="11" name="Freeform 21"/>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grpSp>
      <p:pic>
        <p:nvPicPr>
          <p:cNvPr id="12" name="Picture 2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1388" y="6248400"/>
            <a:ext cx="11572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CA861222-2C8B-4501-BE87-6797EC025925}" type="datetime4">
              <a:rPr lang="en-US">
                <a:solidFill>
                  <a:srgbClr val="073E87"/>
                </a:solidFill>
              </a:rPr>
              <a:pPr>
                <a:defRPr/>
              </a:pPr>
              <a:t>March 4, 2016</a:t>
            </a:fld>
            <a:endParaRPr lang="en-US">
              <a:solidFill>
                <a:srgbClr val="073E87"/>
              </a:solidFill>
            </a:endParaRPr>
          </a:p>
        </p:txBody>
      </p:sp>
      <p:sp>
        <p:nvSpPr>
          <p:cNvPr id="14"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5" name="Slide Number Placeholder 6"/>
          <p:cNvSpPr>
            <a:spLocks noGrp="1"/>
          </p:cNvSpPr>
          <p:nvPr>
            <p:ph type="sldNum" sz="quarter" idx="12"/>
          </p:nvPr>
        </p:nvSpPr>
        <p:spPr/>
        <p:txBody>
          <a:bodyPr/>
          <a:lstStyle>
            <a:lvl1pPr>
              <a:defRPr/>
            </a:lvl1pPr>
          </a:lstStyle>
          <a:p>
            <a:pPr>
              <a:defRPr/>
            </a:pPr>
            <a:fld id="{E22974FE-79A0-4CAE-8189-8E344A79801E}"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2728100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1388" y="6248400"/>
            <a:ext cx="11572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FB5AFD-D735-4504-A039-ADEBB6448D55}" type="datetime4">
              <a:rPr lang="en-US">
                <a:solidFill>
                  <a:srgbClr val="073E87"/>
                </a:solidFill>
              </a:rPr>
              <a:pPr>
                <a:defRPr/>
              </a:pPr>
              <a:t>March 4, 2016</a:t>
            </a:fld>
            <a:endParaRPr lang="en-US">
              <a:solidFill>
                <a:srgbClr val="073E8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7" name="Slide Number Placeholder 5"/>
          <p:cNvSpPr>
            <a:spLocks noGrp="1"/>
          </p:cNvSpPr>
          <p:nvPr>
            <p:ph type="sldNum" sz="quarter" idx="12"/>
          </p:nvPr>
        </p:nvSpPr>
        <p:spPr/>
        <p:txBody>
          <a:bodyPr/>
          <a:lstStyle>
            <a:lvl1pPr>
              <a:defRPr/>
            </a:lvl1pPr>
          </a:lstStyle>
          <a:p>
            <a:pPr>
              <a:defRPr/>
            </a:pPr>
            <a:fld id="{E1FB1D7F-44A3-420D-AB02-CA59AD08CB04}"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076904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22"/>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useBgFill="1">
          <p:nvSpPr>
            <p:cNvPr id="10" name="Freeform 27"/>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grpSp>
      <p:pic>
        <p:nvPicPr>
          <p:cNvPr id="11" name="Picture 2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1388" y="6248400"/>
            <a:ext cx="11572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p:txBody>
          <a:bodyPr/>
          <a:lstStyle>
            <a:lvl1pPr>
              <a:defRPr/>
            </a:lvl1pPr>
          </a:lstStyle>
          <a:p>
            <a:pPr>
              <a:defRPr/>
            </a:pPr>
            <a:fld id="{AB5C8118-FB93-4E87-B380-0175F2FE2167}" type="datetime4">
              <a:rPr lang="en-US">
                <a:solidFill>
                  <a:srgbClr val="073E87"/>
                </a:solidFill>
              </a:rPr>
              <a:pPr>
                <a:defRPr/>
              </a:pPr>
              <a:t>March 4, 2016</a:t>
            </a:fld>
            <a:endParaRPr lang="en-US">
              <a:solidFill>
                <a:srgbClr val="073E87"/>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5"/>
          <p:cNvSpPr>
            <a:spLocks noGrp="1"/>
          </p:cNvSpPr>
          <p:nvPr>
            <p:ph type="sldNum" sz="quarter" idx="12"/>
          </p:nvPr>
        </p:nvSpPr>
        <p:spPr/>
        <p:txBody>
          <a:bodyPr/>
          <a:lstStyle>
            <a:lvl1pPr>
              <a:defRPr/>
            </a:lvl1pPr>
          </a:lstStyle>
          <a:p>
            <a:pPr>
              <a:defRPr/>
            </a:pPr>
            <a:fld id="{74D8F699-CD7A-4F1C-877D-49F8A2648CE7}"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184164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8"/>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0244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Cover Page DO NOT US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06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Powerpoin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85480" y="1357029"/>
            <a:ext cx="7420353" cy="1143000"/>
          </a:xfrm>
        </p:spPr>
        <p:txBody>
          <a:bodyPr anchor="t"/>
          <a:lstStyle>
            <a:lvl1pPr algn="l">
              <a:defRPr>
                <a:solidFill>
                  <a:srgbClr val="0D5089"/>
                </a:solidFill>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125926" y="2500029"/>
            <a:ext cx="7420353" cy="3313756"/>
          </a:xfrm>
        </p:spPr>
        <p:txBody>
          <a:bodyPr/>
          <a:lstStyle>
            <a:lvl1pPr>
              <a:spcBef>
                <a:spcPts val="600"/>
              </a:spcBef>
              <a:spcAft>
                <a:spcPts val="600"/>
              </a:spcAft>
              <a:defRPr>
                <a:solidFill>
                  <a:srgbClr val="0D5089"/>
                </a:solidFill>
                <a:latin typeface="Helvetica"/>
                <a:cs typeface="Helvetica"/>
              </a:defRPr>
            </a:lvl1pPr>
            <a:lvl2pPr marL="742950" indent="-285750">
              <a:spcBef>
                <a:spcPts val="600"/>
              </a:spcBef>
              <a:spcAft>
                <a:spcPts val="600"/>
              </a:spcAft>
              <a:buFont typeface="Arial"/>
              <a:buChar char="•"/>
              <a:defRPr>
                <a:solidFill>
                  <a:srgbClr val="0D5089"/>
                </a:solidFill>
                <a:latin typeface="Helvetica"/>
                <a:cs typeface="Helvetica"/>
              </a:defRPr>
            </a:lvl2pPr>
            <a:lvl3pPr>
              <a:spcBef>
                <a:spcPts val="600"/>
              </a:spcBef>
              <a:spcAft>
                <a:spcPts val="600"/>
              </a:spcAft>
              <a:defRPr>
                <a:solidFill>
                  <a:srgbClr val="0D5089"/>
                </a:solidFill>
                <a:latin typeface="Helvetica"/>
                <a:cs typeface="Helvetica"/>
              </a:defRPr>
            </a:lvl3pPr>
            <a:lvl4pPr>
              <a:defRPr>
                <a:solidFill>
                  <a:srgbClr val="0D5089"/>
                </a:solidFill>
                <a:latin typeface="Helvetica"/>
                <a:cs typeface="Helvetica"/>
              </a:defRPr>
            </a:lvl4pPr>
            <a:lvl5pPr>
              <a:defRPr>
                <a:solidFill>
                  <a:srgbClr val="0D5089"/>
                </a:solidFill>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8155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3161291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401207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762710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066856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37168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3190300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a:prstGeom prst="rect">
            <a:avLst/>
          </a:prstGeo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154935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3606875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43591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YSCM_im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646590" y="4420394"/>
            <a:ext cx="6879940" cy="1470025"/>
          </a:xfrm>
        </p:spPr>
        <p:txBody>
          <a:bodyPr anchor="t">
            <a:normAutofit/>
          </a:bodyPr>
          <a:lstStyle>
            <a:lvl1pPr algn="l">
              <a:defRPr sz="4000">
                <a:solidFill>
                  <a:srgbClr val="0D5089"/>
                </a:solidFill>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118024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YSCM_imag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85480" y="1357029"/>
            <a:ext cx="7420353" cy="1143000"/>
          </a:xfrm>
        </p:spPr>
        <p:txBody>
          <a:bodyPr anchor="t"/>
          <a:lstStyle>
            <a:lvl1pPr algn="l">
              <a:defRPr>
                <a:solidFill>
                  <a:srgbClr val="0D5089"/>
                </a:solidFill>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125926" y="2500029"/>
            <a:ext cx="7420353" cy="3313756"/>
          </a:xfrm>
        </p:spPr>
        <p:txBody>
          <a:bodyPr/>
          <a:lstStyle>
            <a:lvl1pPr>
              <a:spcBef>
                <a:spcPts val="600"/>
              </a:spcBef>
              <a:spcAft>
                <a:spcPts val="600"/>
              </a:spcAft>
              <a:defRPr>
                <a:solidFill>
                  <a:srgbClr val="0D5089"/>
                </a:solidFill>
                <a:latin typeface="Helvetica"/>
                <a:cs typeface="Helvetica"/>
              </a:defRPr>
            </a:lvl1pPr>
            <a:lvl2pPr marL="742950" indent="-285750">
              <a:spcBef>
                <a:spcPts val="600"/>
              </a:spcBef>
              <a:spcAft>
                <a:spcPts val="600"/>
              </a:spcAft>
              <a:buFont typeface="Arial"/>
              <a:buChar char="•"/>
              <a:defRPr>
                <a:solidFill>
                  <a:srgbClr val="0D5089"/>
                </a:solidFill>
                <a:latin typeface="Helvetica"/>
                <a:cs typeface="Helvetica"/>
              </a:defRPr>
            </a:lvl2pPr>
            <a:lvl3pPr>
              <a:spcBef>
                <a:spcPts val="600"/>
              </a:spcBef>
              <a:spcAft>
                <a:spcPts val="600"/>
              </a:spcAft>
              <a:defRPr>
                <a:solidFill>
                  <a:srgbClr val="0D5089"/>
                </a:solidFill>
                <a:latin typeface="Helvetica"/>
                <a:cs typeface="Helvetica"/>
              </a:defRPr>
            </a:lvl3pPr>
            <a:lvl4pPr>
              <a:defRPr>
                <a:solidFill>
                  <a:srgbClr val="0D5089"/>
                </a:solidFill>
                <a:latin typeface="Helvetica"/>
                <a:cs typeface="Helvetica"/>
              </a:defRPr>
            </a:lvl4pPr>
            <a:lvl5pPr>
              <a:defRPr>
                <a:solidFill>
                  <a:srgbClr val="0D5089"/>
                </a:solidFill>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267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YSCM_im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646590" y="4420394"/>
            <a:ext cx="6879940" cy="1470025"/>
          </a:xfrm>
        </p:spPr>
        <p:txBody>
          <a:bodyPr anchor="t">
            <a:normAutofit/>
          </a:bodyPr>
          <a:lstStyle>
            <a:lvl1pPr algn="l">
              <a:defRPr sz="4000">
                <a:solidFill>
                  <a:srgbClr val="0D5089"/>
                </a:solidFill>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5535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YSCM_imag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85480" y="1357029"/>
            <a:ext cx="7420353" cy="1143000"/>
          </a:xfrm>
        </p:spPr>
        <p:txBody>
          <a:bodyPr anchor="t"/>
          <a:lstStyle>
            <a:lvl1pPr algn="l">
              <a:defRPr>
                <a:solidFill>
                  <a:srgbClr val="0D5089"/>
                </a:solidFill>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125926" y="2500029"/>
            <a:ext cx="7420353" cy="3313756"/>
          </a:xfrm>
        </p:spPr>
        <p:txBody>
          <a:bodyPr/>
          <a:lstStyle>
            <a:lvl1pPr>
              <a:spcBef>
                <a:spcPts val="600"/>
              </a:spcBef>
              <a:spcAft>
                <a:spcPts val="600"/>
              </a:spcAft>
              <a:defRPr>
                <a:solidFill>
                  <a:srgbClr val="0D5089"/>
                </a:solidFill>
                <a:latin typeface="Helvetica"/>
                <a:cs typeface="Helvetica"/>
              </a:defRPr>
            </a:lvl1pPr>
            <a:lvl2pPr marL="742950" indent="-285750">
              <a:spcBef>
                <a:spcPts val="600"/>
              </a:spcBef>
              <a:spcAft>
                <a:spcPts val="600"/>
              </a:spcAft>
              <a:buFont typeface="Arial"/>
              <a:buChar char="•"/>
              <a:defRPr>
                <a:solidFill>
                  <a:srgbClr val="0D5089"/>
                </a:solidFill>
                <a:latin typeface="Helvetica"/>
                <a:cs typeface="Helvetica"/>
              </a:defRPr>
            </a:lvl2pPr>
            <a:lvl3pPr>
              <a:spcBef>
                <a:spcPts val="600"/>
              </a:spcBef>
              <a:spcAft>
                <a:spcPts val="600"/>
              </a:spcAft>
              <a:defRPr>
                <a:solidFill>
                  <a:srgbClr val="0D5089"/>
                </a:solidFill>
                <a:latin typeface="Helvetica"/>
                <a:cs typeface="Helvetica"/>
              </a:defRPr>
            </a:lvl3pPr>
            <a:lvl4pPr>
              <a:defRPr>
                <a:solidFill>
                  <a:srgbClr val="0D5089"/>
                </a:solidFill>
                <a:latin typeface="Helvetica"/>
                <a:cs typeface="Helvetica"/>
              </a:defRPr>
            </a:lvl4pPr>
            <a:lvl5pPr>
              <a:defRPr>
                <a:solidFill>
                  <a:srgbClr val="0D5089"/>
                </a:solidFill>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10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useBgFill="1">
          <p:nvSpPr>
            <p:cNvPr id="10"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1AF6B731-CD71-4FE5-9FA7-A25F21229453}" type="datetimeFigureOut">
              <a:rPr lang="en-US">
                <a:solidFill>
                  <a:srgbClr val="073E87"/>
                </a:solidFill>
              </a:rPr>
              <a:pPr>
                <a:defRPr/>
              </a:pPr>
              <a:t>3/4/2016</a:t>
            </a:fld>
            <a:endParaRPr lang="en-US" dirty="0">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A56357B9-37DC-4F79-B509-C3130002BF9F}" type="slidenum">
              <a:rPr lang="en-US">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4600719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1388" y="6248400"/>
            <a:ext cx="11572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05A93482-8E69-40F7-BCAD-5662A6CADB27}" type="datetime4">
              <a:rPr lang="en-US">
                <a:solidFill>
                  <a:srgbClr val="073E87"/>
                </a:solidFill>
              </a:rPr>
              <a:pPr>
                <a:defRPr/>
              </a:pPr>
              <a:t>March 4, 2016</a:t>
            </a:fld>
            <a:endParaRPr lang="en-US">
              <a:solidFill>
                <a:srgbClr val="073E8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8" name="Slide Number Placeholder 5"/>
          <p:cNvSpPr>
            <a:spLocks noGrp="1"/>
          </p:cNvSpPr>
          <p:nvPr>
            <p:ph type="sldNum" sz="quarter" idx="12"/>
          </p:nvPr>
        </p:nvSpPr>
        <p:spPr/>
        <p:txBody>
          <a:bodyPr/>
          <a:lstStyle>
            <a:lvl1pPr>
              <a:defRPr/>
            </a:lvl1pPr>
          </a:lstStyle>
          <a:p>
            <a:pPr>
              <a:defRPr/>
            </a:pPr>
            <a:fld id="{5BF825D1-6412-4E93-BD1C-D221715A6CE4}"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85417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pic>
        <p:nvPicPr>
          <p:cNvPr id="10" name="Picture 2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1388" y="6248400"/>
            <a:ext cx="11572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FBB7EAE1-CAAC-4AEF-919E-158692B1E55E}" type="datetime4">
              <a:rPr lang="en-US">
                <a:solidFill>
                  <a:srgbClr val="073E87"/>
                </a:solidFill>
              </a:rPr>
              <a:pPr>
                <a:defRPr/>
              </a:pPr>
              <a:t>March 4, 2016</a:t>
            </a:fld>
            <a:endParaRPr lang="en-US">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097C24CF-12C7-406D-9AFB-D418D7F3A523}"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671026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5.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727B9-E0E5-C64D-B9EB-E1E6ED80DA53}" type="datetimeFigureOut">
              <a:rPr lang="en-US" smtClean="0"/>
              <a:pPr/>
              <a:t>3/4/2016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605BD-D60B-8143-B545-81922F08A4E9}" type="slidenum">
              <a:rPr lang="en-US" smtClean="0"/>
              <a:pPr/>
              <a:t>‹#›</a:t>
            </a:fld>
            <a:endParaRPr lang="en-US" dirty="0"/>
          </a:p>
        </p:txBody>
      </p:sp>
    </p:spTree>
    <p:extLst>
      <p:ext uri="{BB962C8B-B14F-4D97-AF65-F5344CB8AC3E}">
        <p14:creationId xmlns:p14="http://schemas.microsoft.com/office/powerpoint/2010/main" val="385055466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727B9-E0E5-C64D-B9EB-E1E6ED80DA53}"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605BD-D60B-8143-B545-81922F08A4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301095"/>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727B9-E0E5-C64D-B9EB-E1E6ED80DA53}"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605BD-D60B-8143-B545-81922F08A4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652778"/>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5"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1036"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1037"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p:nvSpPr>
            <p:cNvPr id="1038"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charset="0"/>
              </a:endParaRPr>
            </a:p>
          </p:txBody>
        </p:sp>
        <p:sp useBgFill="1">
          <p:nvSpPr>
            <p:cNvPr id="1039"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522C3A84-987E-4B4E-A768-976E72F0E296}" type="datetimeFigureOut">
              <a:rPr lang="en-US">
                <a:solidFill>
                  <a:srgbClr val="073E87"/>
                </a:solidFill>
              </a:rPr>
              <a:pPr>
                <a:defRPr/>
              </a:pPr>
              <a:t>3/4/2016</a:t>
            </a:fld>
            <a:endParaRPr lang="en-US" dirty="0">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en-US">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cs typeface="+mn-cs"/>
              </a:defRPr>
            </a:lvl1pPr>
          </a:lstStyle>
          <a:p>
            <a:pPr>
              <a:defRPr/>
            </a:pPr>
            <a:fld id="{90B7A84C-49D3-4C5F-9762-C3E9DBA7BBDB}" type="slidenum">
              <a:rPr lang="en-US">
                <a:solidFill>
                  <a:srgbClr val="073E87"/>
                </a:solidFill>
              </a:rPr>
              <a:pPr>
                <a:defRPr/>
              </a:pPr>
              <a:t>‹#›</a:t>
            </a:fld>
            <a:endParaRPr lang="en-US" dirty="0">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 name="Rectangle 14"/>
          <p:cNvSpPr/>
          <p:nvPr userDrawn="1"/>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34" name="Picture 15"/>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91388" y="6248400"/>
            <a:ext cx="11572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69074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3/4/2016</a:t>
            </a:fld>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7"/>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41823193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iteblue.usps.gov/smartbusinessmom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2">
            <a:alphaModFix amt="20000"/>
            <a:extLst>
              <a:ext uri="{28A0092B-C50C-407E-A947-70E740481C1C}">
                <a14:useLocalDpi xmlns:a14="http://schemas.microsoft.com/office/drawing/2010/main" val="0"/>
              </a:ext>
            </a:extLst>
          </a:blip>
          <a:srcRect l="20471" t="22862" r="25767" b="12557"/>
          <a:stretch/>
        </p:blipFill>
        <p:spPr>
          <a:xfrm>
            <a:off x="-1174" y="-1353"/>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863" y="642444"/>
            <a:ext cx="6680534" cy="5010401"/>
          </a:xfrm>
          <a:prstGeom prst="rect">
            <a:avLst/>
          </a:prstGeom>
        </p:spPr>
      </p:pic>
      <p:sp>
        <p:nvSpPr>
          <p:cNvPr id="8" name="TextBox 7"/>
          <p:cNvSpPr txBox="1"/>
          <p:nvPr/>
        </p:nvSpPr>
        <p:spPr>
          <a:xfrm>
            <a:off x="914400" y="4248150"/>
            <a:ext cx="7381875" cy="300082"/>
          </a:xfrm>
          <a:prstGeom prst="rect">
            <a:avLst/>
          </a:prstGeom>
          <a:noFill/>
        </p:spPr>
        <p:txBody>
          <a:bodyPr wrap="square" rtlCol="0">
            <a:spAutoFit/>
          </a:bodyPr>
          <a:lstStyle/>
          <a:p>
            <a:endParaRPr lang="en-US" sz="1350">
              <a:solidFill>
                <a:prstClr val="black"/>
              </a:solidFill>
            </a:endParaRPr>
          </a:p>
        </p:txBody>
      </p:sp>
      <p:sp>
        <p:nvSpPr>
          <p:cNvPr id="10" name="TextBox 9"/>
          <p:cNvSpPr txBox="1"/>
          <p:nvPr/>
        </p:nvSpPr>
        <p:spPr>
          <a:xfrm>
            <a:off x="168966" y="4482856"/>
            <a:ext cx="8816008" cy="1538883"/>
          </a:xfrm>
          <a:prstGeom prst="rect">
            <a:avLst/>
          </a:prstGeom>
          <a:noFill/>
        </p:spPr>
        <p:txBody>
          <a:bodyPr wrap="square" rtlCol="0">
            <a:spAutoFit/>
          </a:bodyPr>
          <a:lstStyle/>
          <a:p>
            <a:pPr algn="ctr"/>
            <a:r>
              <a:rPr lang="en-US" sz="2000" u="sng" dirty="0" smtClean="0">
                <a:solidFill>
                  <a:srgbClr val="FF0000"/>
                </a:solidFill>
              </a:rPr>
              <a:t>Establishing Effective Ethics Program Practices</a:t>
            </a:r>
          </a:p>
          <a:p>
            <a:pPr algn="ctr"/>
            <a:endParaRPr lang="en-US" sz="2000" u="sng" dirty="0" smtClean="0">
              <a:solidFill>
                <a:srgbClr val="FF0000"/>
              </a:solidFill>
            </a:endParaRPr>
          </a:p>
          <a:p>
            <a:pPr algn="ctr"/>
            <a:r>
              <a:rPr lang="en-US" dirty="0" smtClean="0">
                <a:solidFill>
                  <a:prstClr val="black"/>
                </a:solidFill>
              </a:rPr>
              <a:t>Michael J. Elston:  Chief Ethics &amp; Compliance Officer, United States Postal Service</a:t>
            </a:r>
          </a:p>
          <a:p>
            <a:pPr algn="ctr"/>
            <a:r>
              <a:rPr lang="en-US" dirty="0" smtClean="0">
                <a:solidFill>
                  <a:prstClr val="black"/>
                </a:solidFill>
              </a:rPr>
              <a:t>Marcella Goodridge:  Deputy Assistant General Counsel &amp; ADAEO, Department of Education</a:t>
            </a:r>
          </a:p>
          <a:p>
            <a:pPr algn="ctr"/>
            <a:r>
              <a:rPr lang="en-US" dirty="0" smtClean="0">
                <a:solidFill>
                  <a:prstClr val="black"/>
                </a:solidFill>
              </a:rPr>
              <a:t>Kristina Spencer:  Attorney, Department of Education</a:t>
            </a:r>
            <a:endParaRPr lang="en-US" dirty="0">
              <a:solidFill>
                <a:prstClr val="black"/>
              </a:solidFill>
            </a:endParaRPr>
          </a:p>
        </p:txBody>
      </p:sp>
    </p:spTree>
    <p:extLst>
      <p:ext uri="{BB962C8B-B14F-4D97-AF65-F5344CB8AC3E}">
        <p14:creationId xmlns:p14="http://schemas.microsoft.com/office/powerpoint/2010/main" val="170670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5" y="344566"/>
            <a:ext cx="7420353" cy="1346582"/>
          </a:xfrm>
        </p:spPr>
        <p:txBody>
          <a:bodyPr>
            <a:noAutofit/>
          </a:bodyPr>
          <a:lstStyle/>
          <a:p>
            <a:pPr algn="ctr"/>
            <a:r>
              <a:rPr lang="en-US" sz="4000" dirty="0">
                <a:solidFill>
                  <a:srgbClr val="003296"/>
                </a:solidFill>
                <a:latin typeface="Arial"/>
                <a:ea typeface="+mn-ea"/>
              </a:rPr>
              <a:t>Better Safe Than Bitten</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85295" y="1603332"/>
            <a:ext cx="7420353" cy="4437250"/>
          </a:xfrm>
        </p:spPr>
        <p:txBody>
          <a:bodyPr>
            <a:normAutofit fontScale="77500" lnSpcReduction="20000"/>
          </a:bodyPr>
          <a:lstStyle/>
          <a:p>
            <a:pPr>
              <a:buFont typeface="Wingdings" panose="05000000000000000000" pitchFamily="2" charset="2"/>
              <a:buChar char="Ø"/>
            </a:pPr>
            <a:r>
              <a:rPr lang="en-US" sz="3400" dirty="0" smtClean="0">
                <a:solidFill>
                  <a:srgbClr val="004C88"/>
                </a:solidFill>
                <a:latin typeface="Arial"/>
                <a:ea typeface="Times New Roman"/>
                <a:cs typeface="Arial"/>
              </a:rPr>
              <a:t>All </a:t>
            </a:r>
            <a:r>
              <a:rPr lang="en-US" sz="3400" dirty="0">
                <a:solidFill>
                  <a:srgbClr val="004C88"/>
                </a:solidFill>
                <a:latin typeface="Arial"/>
                <a:ea typeface="Times New Roman"/>
                <a:cs typeface="Arial"/>
              </a:rPr>
              <a:t>carriers are required to keep dog repellent clipped to their satchels or clothing.  You can never be sure when it will be needed.  A satchel and dog </a:t>
            </a:r>
            <a:r>
              <a:rPr lang="en-US" sz="3400" dirty="0" smtClean="0">
                <a:solidFill>
                  <a:srgbClr val="004C88"/>
                </a:solidFill>
                <a:latin typeface="Arial"/>
                <a:ea typeface="Times New Roman"/>
                <a:cs typeface="Arial"/>
              </a:rPr>
              <a:t>repellent </a:t>
            </a:r>
            <a:r>
              <a:rPr lang="en-US" sz="3400" dirty="0">
                <a:solidFill>
                  <a:srgbClr val="004C88"/>
                </a:solidFill>
                <a:latin typeface="Arial"/>
                <a:ea typeface="Times New Roman"/>
                <a:cs typeface="Arial"/>
              </a:rPr>
              <a:t>can be used to defend against attacks by dogs or other animals</a:t>
            </a:r>
            <a:r>
              <a:rPr lang="en-US" sz="3400" dirty="0" smtClean="0">
                <a:solidFill>
                  <a:srgbClr val="004C88"/>
                </a:solidFill>
                <a:latin typeface="Arial"/>
                <a:ea typeface="Times New Roman"/>
                <a:cs typeface="Arial"/>
              </a:rPr>
              <a:t>.</a:t>
            </a:r>
          </a:p>
          <a:p>
            <a:pPr>
              <a:buFont typeface="Wingdings" panose="05000000000000000000" pitchFamily="2" charset="2"/>
              <a:buChar char="Ø"/>
            </a:pPr>
            <a:endParaRPr lang="en-US" sz="1500" dirty="0">
              <a:solidFill>
                <a:srgbClr val="004C88"/>
              </a:solidFill>
              <a:latin typeface="Arial"/>
              <a:ea typeface="Times New Roman"/>
              <a:cs typeface="Arial"/>
            </a:endParaRPr>
          </a:p>
          <a:p>
            <a:pPr>
              <a:buFont typeface="Wingdings" panose="05000000000000000000" pitchFamily="2" charset="2"/>
              <a:buChar char="Ø"/>
            </a:pPr>
            <a:r>
              <a:rPr lang="en-US" sz="3400" dirty="0">
                <a:solidFill>
                  <a:srgbClr val="004C88"/>
                </a:solidFill>
                <a:latin typeface="Arial"/>
                <a:ea typeface="Times New Roman"/>
                <a:cs typeface="Arial"/>
              </a:rPr>
              <a:t>Supervisors must caution carriers:  Use extra care in making deliveries when dogs and other animals are loose on a route.  Never pet or feed a dog.  Reassure a dog in a friendly manner — from a distance</a:t>
            </a:r>
            <a:r>
              <a:rPr lang="en-US" sz="3400" dirty="0" smtClean="0">
                <a:solidFill>
                  <a:srgbClr val="004C88"/>
                </a:solidFill>
                <a:latin typeface="Arial"/>
                <a:ea typeface="Times New Roman"/>
                <a:cs typeface="Arial"/>
              </a:rPr>
              <a:t>.</a:t>
            </a:r>
          </a:p>
        </p:txBody>
      </p:sp>
    </p:spTree>
    <p:extLst>
      <p:ext uri="{BB962C8B-B14F-4D97-AF65-F5344CB8AC3E}">
        <p14:creationId xmlns:p14="http://schemas.microsoft.com/office/powerpoint/2010/main" val="320308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5" y="358420"/>
            <a:ext cx="7420353" cy="1322896"/>
          </a:xfrm>
        </p:spPr>
        <p:txBody>
          <a:bodyPr>
            <a:normAutofit/>
          </a:bodyPr>
          <a:lstStyle/>
          <a:p>
            <a:pPr algn="ctr"/>
            <a:r>
              <a:rPr lang="en-US" dirty="0">
                <a:solidFill>
                  <a:srgbClr val="003296"/>
                </a:solidFill>
                <a:latin typeface="Arial"/>
                <a:ea typeface="+mn-ea"/>
              </a:rPr>
              <a:t>Better Safe Than Bitten</a:t>
            </a:r>
            <a:endParaRPr lang="en-US" dirty="0"/>
          </a:p>
        </p:txBody>
      </p:sp>
      <p:sp>
        <p:nvSpPr>
          <p:cNvPr id="3" name="Content Placeholder 2"/>
          <p:cNvSpPr>
            <a:spLocks noGrp="1"/>
          </p:cNvSpPr>
          <p:nvPr>
            <p:ph idx="1"/>
          </p:nvPr>
        </p:nvSpPr>
        <p:spPr>
          <a:xfrm>
            <a:off x="885295" y="1071715"/>
            <a:ext cx="7420353" cy="4802612"/>
          </a:xfrm>
        </p:spPr>
        <p:txBody>
          <a:bodyPr>
            <a:normAutofit/>
          </a:bodyPr>
          <a:lstStyle/>
          <a:p>
            <a:pPr marL="0" indent="0">
              <a:buNone/>
            </a:pPr>
            <a:endParaRPr lang="en-US" dirty="0">
              <a:solidFill>
                <a:srgbClr val="003296"/>
              </a:solidFill>
              <a:latin typeface="Arial"/>
            </a:endParaRPr>
          </a:p>
          <a:p>
            <a:pPr marL="0" indent="0">
              <a:buNone/>
            </a:pPr>
            <a:r>
              <a:rPr lang="en-US" dirty="0" smtClean="0">
                <a:solidFill>
                  <a:srgbClr val="003296"/>
                </a:solidFill>
                <a:latin typeface="Arial"/>
              </a:rPr>
              <a:t>Keeping dog repellent at their ready helps </a:t>
            </a:r>
            <a:r>
              <a:rPr lang="en-US" dirty="0">
                <a:solidFill>
                  <a:srgbClr val="003296"/>
                </a:solidFill>
                <a:latin typeface="Arial"/>
              </a:rPr>
              <a:t>carriers </a:t>
            </a:r>
            <a:r>
              <a:rPr lang="en-US" dirty="0" smtClean="0">
                <a:solidFill>
                  <a:srgbClr val="003296"/>
                </a:solidFill>
                <a:latin typeface="Arial"/>
              </a:rPr>
              <a:t>stay safe </a:t>
            </a:r>
            <a:r>
              <a:rPr lang="en-US" dirty="0">
                <a:solidFill>
                  <a:srgbClr val="003296"/>
                </a:solidFill>
                <a:latin typeface="Arial"/>
              </a:rPr>
              <a:t>on their </a:t>
            </a:r>
            <a:r>
              <a:rPr lang="en-US" dirty="0" smtClean="0">
                <a:solidFill>
                  <a:srgbClr val="003296"/>
                </a:solidFill>
                <a:latin typeface="Arial"/>
              </a:rPr>
              <a:t>routes, reduces </a:t>
            </a:r>
            <a:r>
              <a:rPr lang="en-US" dirty="0">
                <a:solidFill>
                  <a:srgbClr val="003296"/>
                </a:solidFill>
                <a:latin typeface="Arial"/>
              </a:rPr>
              <a:t>injuries from dog </a:t>
            </a:r>
            <a:r>
              <a:rPr lang="en-US" dirty="0" smtClean="0">
                <a:solidFill>
                  <a:srgbClr val="003296"/>
                </a:solidFill>
                <a:latin typeface="Arial"/>
              </a:rPr>
              <a:t>bites, and saves </a:t>
            </a:r>
            <a:r>
              <a:rPr lang="en-US" dirty="0">
                <a:solidFill>
                  <a:srgbClr val="003296"/>
                </a:solidFill>
                <a:latin typeface="Arial"/>
              </a:rPr>
              <a:t>money for the Postal </a:t>
            </a:r>
            <a:r>
              <a:rPr lang="en-US" dirty="0" smtClean="0">
                <a:solidFill>
                  <a:srgbClr val="003296"/>
                </a:solidFill>
                <a:latin typeface="Arial"/>
              </a:rPr>
              <a:t>Service.</a:t>
            </a:r>
          </a:p>
          <a:p>
            <a:pPr marL="0" indent="0">
              <a:buNone/>
            </a:pPr>
            <a:r>
              <a:rPr lang="en-US" dirty="0" smtClean="0">
                <a:solidFill>
                  <a:srgbClr val="003296"/>
                </a:solidFill>
                <a:latin typeface="Arial"/>
              </a:rPr>
              <a:t>And </a:t>
            </a:r>
            <a:r>
              <a:rPr lang="en-US" dirty="0">
                <a:solidFill>
                  <a:srgbClr val="003296"/>
                </a:solidFill>
                <a:latin typeface="Arial"/>
              </a:rPr>
              <a:t>that’s smart business. </a:t>
            </a:r>
            <a:endParaRPr lang="en-US" dirty="0" smtClean="0">
              <a:solidFill>
                <a:srgbClr val="003296"/>
              </a:solidFill>
              <a:latin typeface="Arial"/>
            </a:endParaRPr>
          </a:p>
          <a:p>
            <a:pPr marL="0" indent="0">
              <a:buNone/>
            </a:pPr>
            <a:endParaRPr lang="en-US" dirty="0">
              <a:solidFill>
                <a:srgbClr val="003296"/>
              </a:solidFill>
              <a:latin typeface="Arial"/>
            </a:endParaRPr>
          </a:p>
          <a:p>
            <a:pPr marL="0" indent="0">
              <a:buNone/>
            </a:pPr>
            <a:r>
              <a:rPr lang="en-US" sz="2000" i="1" dirty="0">
                <a:solidFill>
                  <a:srgbClr val="F6860A"/>
                </a:solidFill>
                <a:latin typeface="Arial"/>
                <a:ea typeface="Times New Roman"/>
                <a:cs typeface="Arial"/>
              </a:rPr>
              <a:t>Refer to Handbook EL-801 for more information.</a:t>
            </a:r>
          </a:p>
          <a:p>
            <a:pPr marL="0" indent="0">
              <a:buNone/>
            </a:pPr>
            <a:endParaRPr lang="en-US" dirty="0">
              <a:solidFill>
                <a:srgbClr val="003296"/>
              </a:solidFill>
              <a:latin typeface="Arial"/>
            </a:endParaRPr>
          </a:p>
        </p:txBody>
      </p:sp>
    </p:spTree>
    <p:extLst>
      <p:ext uri="{BB962C8B-B14F-4D97-AF65-F5344CB8AC3E}">
        <p14:creationId xmlns:p14="http://schemas.microsoft.com/office/powerpoint/2010/main" val="237341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063" y="4413710"/>
            <a:ext cx="7700210" cy="1470025"/>
          </a:xfrm>
        </p:spPr>
        <p:txBody>
          <a:bodyPr>
            <a:noAutofit/>
          </a:bodyPr>
          <a:lstStyle/>
          <a:p>
            <a:pPr algn="ctr"/>
            <a:r>
              <a:rPr lang="en-US" sz="4400" dirty="0" smtClean="0">
                <a:solidFill>
                  <a:srgbClr val="003296"/>
                </a:solidFill>
                <a:latin typeface="Arial"/>
                <a:ea typeface="Calibri"/>
              </a:rPr>
              <a:t/>
            </a:r>
            <a:br>
              <a:rPr lang="en-US" sz="4400" dirty="0" smtClean="0">
                <a:solidFill>
                  <a:srgbClr val="003296"/>
                </a:solidFill>
                <a:latin typeface="Arial"/>
                <a:ea typeface="Calibri"/>
              </a:rPr>
            </a:br>
            <a:r>
              <a:rPr lang="en-US" sz="4400" dirty="0" smtClean="0">
                <a:solidFill>
                  <a:srgbClr val="003296"/>
                </a:solidFill>
                <a:latin typeface="Arial"/>
                <a:ea typeface="Calibri"/>
              </a:rPr>
              <a:t>Fundraising </a:t>
            </a:r>
            <a:r>
              <a:rPr lang="en-US" sz="4400" dirty="0">
                <a:solidFill>
                  <a:srgbClr val="003296"/>
                </a:solidFill>
                <a:latin typeface="Arial"/>
                <a:ea typeface="Calibri"/>
              </a:rPr>
              <a:t>at Work </a:t>
            </a:r>
            <a:r>
              <a:rPr lang="en-US" sz="4400" dirty="0" smtClean="0">
                <a:solidFill>
                  <a:srgbClr val="003296"/>
                </a:solidFill>
                <a:latin typeface="Arial"/>
                <a:ea typeface="+mn-ea"/>
              </a:rPr>
              <a:t/>
            </a:r>
            <a:br>
              <a:rPr lang="en-US" sz="4400" dirty="0" smtClean="0">
                <a:solidFill>
                  <a:srgbClr val="003296"/>
                </a:solidFill>
                <a:latin typeface="Arial"/>
                <a:ea typeface="+mn-ea"/>
              </a:rPr>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17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5" y="344566"/>
            <a:ext cx="7420353" cy="1143000"/>
          </a:xfrm>
        </p:spPr>
        <p:txBody>
          <a:bodyPr>
            <a:noAutofit/>
          </a:bodyPr>
          <a:lstStyle/>
          <a:p>
            <a:pPr algn="ctr"/>
            <a:r>
              <a:rPr lang="en-US" dirty="0">
                <a:solidFill>
                  <a:srgbClr val="003296"/>
                </a:solidFill>
                <a:latin typeface="Arial"/>
                <a:ea typeface="Calibri"/>
              </a:rPr>
              <a:t>Fundraising at Work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88313" y="1141202"/>
            <a:ext cx="7420353" cy="4424516"/>
          </a:xfrm>
        </p:spPr>
        <p:txBody>
          <a:bodyPr>
            <a:noAutofit/>
          </a:bodyPr>
          <a:lstStyle/>
          <a:p>
            <a:pPr marL="457200" marR="0">
              <a:spcBef>
                <a:spcPts val="0"/>
              </a:spcBef>
              <a:spcAft>
                <a:spcPts val="0"/>
              </a:spcAft>
              <a:buFont typeface="Wingdings" panose="05000000000000000000" pitchFamily="2" charset="2"/>
              <a:buChar char="Ø"/>
            </a:pPr>
            <a:endParaRPr lang="en-US" sz="2400" dirty="0" smtClean="0">
              <a:solidFill>
                <a:srgbClr val="F49406"/>
              </a:solidFill>
              <a:latin typeface="Arial"/>
              <a:ea typeface="Calibri"/>
              <a:cs typeface="Arial"/>
            </a:endParaRPr>
          </a:p>
          <a:p>
            <a:pPr marL="457200" marR="0">
              <a:spcBef>
                <a:spcPts val="0"/>
              </a:spcBef>
              <a:spcAft>
                <a:spcPts val="0"/>
              </a:spcAft>
              <a:buFont typeface="Wingdings" panose="05000000000000000000" pitchFamily="2" charset="2"/>
              <a:buChar char="Ø"/>
            </a:pPr>
            <a:r>
              <a:rPr lang="en-US" sz="2400" dirty="0" smtClean="0">
                <a:solidFill>
                  <a:schemeClr val="accent1">
                    <a:lumMod val="75000"/>
                  </a:schemeClr>
                </a:solidFill>
                <a:latin typeface="Arial"/>
                <a:ea typeface="Calibri"/>
                <a:cs typeface="Arial"/>
              </a:rPr>
              <a:t>The </a:t>
            </a:r>
            <a:r>
              <a:rPr lang="en-US" sz="2400" dirty="0">
                <a:solidFill>
                  <a:schemeClr val="accent1">
                    <a:lumMod val="75000"/>
                  </a:schemeClr>
                </a:solidFill>
                <a:latin typeface="Arial"/>
                <a:ea typeface="Calibri"/>
                <a:cs typeface="Arial"/>
              </a:rPr>
              <a:t>Combined Federal Campaign (CFC) is the only authorized solicitation of Postal Service employees on behalf of charitable organizations in the workplace.  </a:t>
            </a:r>
            <a:endParaRPr lang="en-US" sz="2400" dirty="0" smtClean="0">
              <a:solidFill>
                <a:schemeClr val="accent1">
                  <a:lumMod val="75000"/>
                </a:schemeClr>
              </a:solidFill>
              <a:latin typeface="Arial"/>
              <a:ea typeface="Calibri"/>
              <a:cs typeface="Arial"/>
            </a:endParaRPr>
          </a:p>
          <a:p>
            <a:pPr marL="457200" marR="0">
              <a:spcBef>
                <a:spcPts val="0"/>
              </a:spcBef>
              <a:spcAft>
                <a:spcPts val="0"/>
              </a:spcAft>
              <a:buFont typeface="Wingdings" panose="05000000000000000000" pitchFamily="2" charset="2"/>
              <a:buChar char="Ø"/>
            </a:pPr>
            <a:endParaRPr lang="en-US" sz="2400" dirty="0" smtClean="0">
              <a:solidFill>
                <a:schemeClr val="accent1">
                  <a:lumMod val="75000"/>
                </a:schemeClr>
              </a:solidFill>
              <a:latin typeface="Arial"/>
              <a:ea typeface="Calibri"/>
              <a:cs typeface="Arial"/>
            </a:endParaRPr>
          </a:p>
          <a:p>
            <a:pPr marL="457200" marR="0">
              <a:spcBef>
                <a:spcPts val="0"/>
              </a:spcBef>
              <a:spcAft>
                <a:spcPts val="0"/>
              </a:spcAft>
              <a:buFont typeface="Wingdings" panose="05000000000000000000" pitchFamily="2" charset="2"/>
              <a:buChar char="Ø"/>
            </a:pPr>
            <a:r>
              <a:rPr lang="en-US" sz="2400" dirty="0" smtClean="0">
                <a:solidFill>
                  <a:schemeClr val="accent1">
                    <a:lumMod val="75000"/>
                  </a:schemeClr>
                </a:solidFill>
                <a:latin typeface="Arial"/>
                <a:ea typeface="Calibri"/>
                <a:cs typeface="Arial"/>
              </a:rPr>
              <a:t>All </a:t>
            </a:r>
            <a:r>
              <a:rPr lang="en-US" sz="2400" dirty="0">
                <a:solidFill>
                  <a:schemeClr val="accent1">
                    <a:lumMod val="75000"/>
                  </a:schemeClr>
                </a:solidFill>
                <a:latin typeface="Arial"/>
                <a:ea typeface="Calibri"/>
                <a:cs typeface="Arial"/>
              </a:rPr>
              <a:t>other types of fundraising for charities at work are </a:t>
            </a:r>
            <a:r>
              <a:rPr lang="en-US" sz="2400" dirty="0" smtClean="0">
                <a:solidFill>
                  <a:schemeClr val="accent1">
                    <a:lumMod val="75000"/>
                  </a:schemeClr>
                </a:solidFill>
                <a:latin typeface="Arial"/>
                <a:ea typeface="Calibri"/>
                <a:cs typeface="Arial"/>
              </a:rPr>
              <a:t>prohibited.  For </a:t>
            </a:r>
            <a:r>
              <a:rPr lang="en-US" sz="2400" dirty="0">
                <a:solidFill>
                  <a:schemeClr val="accent1">
                    <a:lumMod val="75000"/>
                  </a:schemeClr>
                </a:solidFill>
                <a:latin typeface="Arial"/>
                <a:ea typeface="Calibri"/>
                <a:cs typeface="Arial"/>
              </a:rPr>
              <a:t>example, you cannot sell your daughter’s </a:t>
            </a:r>
            <a:r>
              <a:rPr lang="en-US" sz="2400" dirty="0" smtClean="0">
                <a:solidFill>
                  <a:schemeClr val="accent1">
                    <a:lumMod val="75000"/>
                  </a:schemeClr>
                </a:solidFill>
                <a:latin typeface="Arial"/>
                <a:ea typeface="Calibri"/>
                <a:cs typeface="Arial"/>
              </a:rPr>
              <a:t>cookies </a:t>
            </a:r>
            <a:r>
              <a:rPr lang="en-US" sz="2400" dirty="0">
                <a:solidFill>
                  <a:schemeClr val="accent1">
                    <a:lumMod val="75000"/>
                  </a:schemeClr>
                </a:solidFill>
                <a:latin typeface="Arial"/>
                <a:ea typeface="Calibri"/>
                <a:cs typeface="Arial"/>
              </a:rPr>
              <a:t>at work or ask your colleagues to purchase items from you to benefit your </a:t>
            </a:r>
            <a:r>
              <a:rPr lang="en-US" sz="2400" dirty="0" smtClean="0">
                <a:solidFill>
                  <a:schemeClr val="accent1">
                    <a:lumMod val="75000"/>
                  </a:schemeClr>
                </a:solidFill>
                <a:latin typeface="Arial"/>
                <a:ea typeface="Calibri"/>
                <a:cs typeface="Arial"/>
              </a:rPr>
              <a:t>place of worship.</a:t>
            </a:r>
          </a:p>
          <a:p>
            <a:pPr marL="0" indent="0">
              <a:buNone/>
            </a:pPr>
            <a:endParaRPr lang="en-US" sz="2400" dirty="0">
              <a:solidFill>
                <a:srgbClr val="F4940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613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5" y="289594"/>
            <a:ext cx="7420353" cy="1143000"/>
          </a:xfrm>
        </p:spPr>
        <p:txBody>
          <a:bodyPr>
            <a:noAutofit/>
          </a:bodyPr>
          <a:lstStyle/>
          <a:p>
            <a:pPr algn="ctr"/>
            <a:r>
              <a:rPr lang="en-US" dirty="0">
                <a:solidFill>
                  <a:srgbClr val="003296"/>
                </a:solidFill>
                <a:latin typeface="Arial"/>
                <a:ea typeface="Calibri"/>
              </a:rPr>
              <a:t>Fundraising at Work </a:t>
            </a:r>
            <a:endParaRPr lang="en-US" dirty="0"/>
          </a:p>
        </p:txBody>
      </p:sp>
      <p:sp>
        <p:nvSpPr>
          <p:cNvPr id="3" name="Content Placeholder 2"/>
          <p:cNvSpPr>
            <a:spLocks noGrp="1"/>
          </p:cNvSpPr>
          <p:nvPr>
            <p:ph idx="1"/>
          </p:nvPr>
        </p:nvSpPr>
        <p:spPr>
          <a:xfrm>
            <a:off x="885295" y="1039303"/>
            <a:ext cx="7420353" cy="4496257"/>
          </a:xfrm>
        </p:spPr>
        <p:txBody>
          <a:bodyPr>
            <a:noAutofit/>
          </a:bodyPr>
          <a:lstStyle/>
          <a:p>
            <a:pPr marL="571500" indent="-457200">
              <a:spcBef>
                <a:spcPts val="0"/>
              </a:spcBef>
              <a:spcAft>
                <a:spcPts val="0"/>
              </a:spcAft>
              <a:buFont typeface="Wingdings" panose="05000000000000000000" pitchFamily="2" charset="2"/>
              <a:buChar char="Ø"/>
            </a:pPr>
            <a:endParaRPr lang="en-US" dirty="0" smtClean="0">
              <a:solidFill>
                <a:schemeClr val="accent1">
                  <a:lumMod val="75000"/>
                </a:schemeClr>
              </a:solidFill>
              <a:latin typeface="Arial"/>
              <a:ea typeface="Calibri"/>
              <a:cs typeface="Arial"/>
            </a:endParaRPr>
          </a:p>
          <a:p>
            <a:pPr marL="571500" indent="-457200">
              <a:spcBef>
                <a:spcPts val="0"/>
              </a:spcBef>
              <a:spcAft>
                <a:spcPts val="0"/>
              </a:spcAft>
              <a:buFont typeface="Wingdings" panose="05000000000000000000" pitchFamily="2" charset="2"/>
              <a:buChar char="Ø"/>
            </a:pPr>
            <a:r>
              <a:rPr lang="en-US" sz="2400" dirty="0" smtClean="0">
                <a:solidFill>
                  <a:schemeClr val="accent1">
                    <a:lumMod val="75000"/>
                  </a:schemeClr>
                </a:solidFill>
                <a:latin typeface="Arial"/>
                <a:ea typeface="Calibri"/>
                <a:cs typeface="Arial"/>
              </a:rPr>
              <a:t>Fundraising </a:t>
            </a:r>
            <a:r>
              <a:rPr lang="en-US" sz="2400" dirty="0">
                <a:solidFill>
                  <a:schemeClr val="accent1">
                    <a:lumMod val="75000"/>
                  </a:schemeClr>
                </a:solidFill>
                <a:latin typeface="Arial"/>
                <a:ea typeface="Calibri"/>
                <a:cs typeface="Arial"/>
              </a:rPr>
              <a:t>at work can make coworkers feel coerced to contribute, affect morale, and distract us from the work at hand.  </a:t>
            </a:r>
            <a:endParaRPr lang="en-US" sz="2400" dirty="0">
              <a:solidFill>
                <a:schemeClr val="accent1">
                  <a:lumMod val="75000"/>
                </a:schemeClr>
              </a:solidFill>
              <a:latin typeface="Arial"/>
              <a:ea typeface="Calibri"/>
              <a:cs typeface="Times New Roman"/>
            </a:endParaRPr>
          </a:p>
          <a:p>
            <a:pPr marL="114300" marR="0" indent="0">
              <a:spcBef>
                <a:spcPts val="0"/>
              </a:spcBef>
              <a:spcAft>
                <a:spcPts val="0"/>
              </a:spcAft>
              <a:buNone/>
            </a:pPr>
            <a:endParaRPr lang="en-US" sz="2400" dirty="0">
              <a:solidFill>
                <a:schemeClr val="accent1">
                  <a:lumMod val="75000"/>
                </a:schemeClr>
              </a:solidFill>
              <a:latin typeface="Arial"/>
              <a:ea typeface="Calibri"/>
              <a:cs typeface="Arial"/>
            </a:endParaRPr>
          </a:p>
          <a:p>
            <a:pPr marL="114300" marR="0" indent="0">
              <a:spcBef>
                <a:spcPts val="0"/>
              </a:spcBef>
              <a:spcAft>
                <a:spcPts val="0"/>
              </a:spcAft>
              <a:buNone/>
            </a:pPr>
            <a:r>
              <a:rPr lang="en-US" sz="2400" dirty="0" smtClean="0">
                <a:solidFill>
                  <a:schemeClr val="accent1">
                    <a:lumMod val="75000"/>
                  </a:schemeClr>
                </a:solidFill>
                <a:latin typeface="Arial"/>
                <a:ea typeface="Calibri"/>
                <a:cs typeface="Arial"/>
              </a:rPr>
              <a:t>Limiting </a:t>
            </a:r>
            <a:r>
              <a:rPr lang="en-US" sz="2400" dirty="0">
                <a:solidFill>
                  <a:schemeClr val="accent1">
                    <a:lumMod val="75000"/>
                  </a:schemeClr>
                </a:solidFill>
                <a:latin typeface="Arial"/>
                <a:ea typeface="Calibri"/>
                <a:cs typeface="Arial"/>
              </a:rPr>
              <a:t>fundraising to the CFC is the law – and it’s SMART BUSINESS.  </a:t>
            </a:r>
            <a:endParaRPr lang="en-US" sz="2400" dirty="0" smtClean="0">
              <a:solidFill>
                <a:schemeClr val="accent1">
                  <a:lumMod val="75000"/>
                </a:schemeClr>
              </a:solidFill>
              <a:latin typeface="Arial"/>
              <a:ea typeface="Calibri"/>
              <a:cs typeface="Arial"/>
            </a:endParaRPr>
          </a:p>
          <a:p>
            <a:pPr marL="114300" marR="0" indent="0">
              <a:spcBef>
                <a:spcPts val="0"/>
              </a:spcBef>
              <a:spcAft>
                <a:spcPts val="0"/>
              </a:spcAft>
              <a:buNone/>
            </a:pPr>
            <a:endParaRPr lang="en-US" sz="2400" dirty="0" smtClean="0">
              <a:solidFill>
                <a:schemeClr val="accent1">
                  <a:lumMod val="75000"/>
                </a:schemeClr>
              </a:solidFill>
              <a:latin typeface="Arial"/>
              <a:ea typeface="Calibri"/>
              <a:cs typeface="Arial"/>
            </a:endParaRPr>
          </a:p>
          <a:p>
            <a:pPr marL="114300" marR="0" indent="0">
              <a:spcBef>
                <a:spcPts val="0"/>
              </a:spcBef>
              <a:spcAft>
                <a:spcPts val="0"/>
              </a:spcAft>
              <a:buNone/>
            </a:pPr>
            <a:endParaRPr lang="en-US" sz="2400" dirty="0">
              <a:solidFill>
                <a:schemeClr val="accent1">
                  <a:lumMod val="75000"/>
                </a:schemeClr>
              </a:solidFill>
              <a:latin typeface="Arial"/>
              <a:ea typeface="Calibri"/>
              <a:cs typeface="Arial"/>
            </a:endParaRPr>
          </a:p>
          <a:p>
            <a:pPr marL="114300" marR="0" indent="0">
              <a:spcBef>
                <a:spcPts val="0"/>
              </a:spcBef>
              <a:spcAft>
                <a:spcPts val="0"/>
              </a:spcAft>
              <a:buNone/>
            </a:pPr>
            <a:r>
              <a:rPr lang="en-US" sz="2000" i="1" dirty="0">
                <a:solidFill>
                  <a:schemeClr val="accent1">
                    <a:lumMod val="75000"/>
                  </a:schemeClr>
                </a:solidFill>
                <a:latin typeface="Arial"/>
                <a:ea typeface="Calibri"/>
                <a:cs typeface="Arial"/>
              </a:rPr>
              <a:t>Contact the Ethics Office (ethics.help@usps.gov) for more information about fundraising.  </a:t>
            </a:r>
            <a:endParaRPr lang="en-US" sz="2000" i="1" dirty="0">
              <a:solidFill>
                <a:schemeClr val="accent1">
                  <a:lumMod val="75000"/>
                </a:schemeClr>
              </a:solidFill>
              <a:latin typeface="Arial"/>
              <a:ea typeface="Calibri"/>
              <a:cs typeface="Times New Roman"/>
            </a:endParaRPr>
          </a:p>
          <a:p>
            <a:pPr marL="114300" marR="0" indent="0">
              <a:spcBef>
                <a:spcPts val="0"/>
              </a:spcBef>
              <a:spcAft>
                <a:spcPts val="0"/>
              </a:spcAft>
              <a:buNone/>
            </a:pPr>
            <a:endParaRPr lang="en-US" sz="2800" dirty="0" smtClean="0">
              <a:latin typeface="Arial"/>
              <a:ea typeface="Calibri"/>
              <a:cs typeface="Times New Roman"/>
            </a:endParaRPr>
          </a:p>
          <a:p>
            <a:pPr marL="0" indent="0">
              <a:buNone/>
            </a:pPr>
            <a:endParaRPr lang="en-US" dirty="0"/>
          </a:p>
        </p:txBody>
      </p:sp>
    </p:spTree>
    <p:extLst>
      <p:ext uri="{BB962C8B-B14F-4D97-AF65-F5344CB8AC3E}">
        <p14:creationId xmlns:p14="http://schemas.microsoft.com/office/powerpoint/2010/main" val="142540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42938"/>
            <a:ext cx="76104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14400" y="4248150"/>
            <a:ext cx="7381875" cy="300038"/>
          </a:xfrm>
          <a:prstGeom prst="rect">
            <a:avLst/>
          </a:prstGeom>
          <a:noFill/>
        </p:spPr>
        <p:txBody>
          <a:bodyPr>
            <a:spAutoFit/>
          </a:bodyPr>
          <a:lstStyle/>
          <a:p>
            <a:pPr>
              <a:defRPr/>
            </a:pPr>
            <a:endParaRPr lang="en-US" sz="1350" dirty="0">
              <a:solidFill>
                <a:prstClr val="black"/>
              </a:solidFill>
              <a:cs typeface="Arial" charset="0"/>
            </a:endParaRPr>
          </a:p>
        </p:txBody>
      </p:sp>
      <p:sp>
        <p:nvSpPr>
          <p:cNvPr id="10" name="TextBox 9"/>
          <p:cNvSpPr txBox="1"/>
          <p:nvPr/>
        </p:nvSpPr>
        <p:spPr>
          <a:xfrm>
            <a:off x="901700" y="4483100"/>
            <a:ext cx="7381875" cy="715963"/>
          </a:xfrm>
          <a:prstGeom prst="rect">
            <a:avLst/>
          </a:prstGeom>
          <a:noFill/>
        </p:spPr>
        <p:txBody>
          <a:bodyPr>
            <a:spAutoFit/>
          </a:bodyPr>
          <a:lstStyle/>
          <a:p>
            <a:pPr algn="ctr">
              <a:defRPr/>
            </a:pPr>
            <a:r>
              <a:rPr lang="en-US" sz="1350" dirty="0">
                <a:solidFill>
                  <a:prstClr val="black"/>
                </a:solidFill>
                <a:cs typeface="Arial" charset="0"/>
              </a:rPr>
              <a:t>Marcella Goodridge Keiller, ADAEO/Deputy Assistant General Counsel</a:t>
            </a:r>
          </a:p>
          <a:p>
            <a:pPr algn="ctr">
              <a:defRPr/>
            </a:pPr>
            <a:r>
              <a:rPr lang="en-US" sz="1350" dirty="0">
                <a:solidFill>
                  <a:prstClr val="black"/>
                </a:solidFill>
                <a:cs typeface="Arial" charset="0"/>
              </a:rPr>
              <a:t>Kristina Spencer, Ethics/General Attorney</a:t>
            </a:r>
          </a:p>
          <a:p>
            <a:pPr algn="ctr">
              <a:defRPr/>
            </a:pPr>
            <a:r>
              <a:rPr lang="en-US" sz="1350" dirty="0">
                <a:solidFill>
                  <a:prstClr val="black"/>
                </a:solidFill>
                <a:cs typeface="Arial" charset="0"/>
              </a:rPr>
              <a:t>U.S. Department of Education</a:t>
            </a:r>
          </a:p>
        </p:txBody>
      </p:sp>
    </p:spTree>
    <p:extLst>
      <p:ext uri="{BB962C8B-B14F-4D97-AF65-F5344CB8AC3E}">
        <p14:creationId xmlns:p14="http://schemas.microsoft.com/office/powerpoint/2010/main" val="1727069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5225"/>
            <a:ext cx="8070850" cy="3690938"/>
          </a:xfrm>
        </p:spPr>
        <p:txBody>
          <a:bodyPr rtlCol="0">
            <a:normAutofit lnSpcReduction="10000"/>
          </a:bodyPr>
          <a:lstStyle/>
          <a:p>
            <a:pPr marL="0" indent="0" algn="ctr" eaLnBrk="1" fontAlgn="auto" hangingPunct="1">
              <a:spcAft>
                <a:spcPts val="0"/>
              </a:spcAft>
              <a:buFont typeface="Symbol" pitchFamily="18" charset="2"/>
              <a:buNone/>
              <a:defRPr/>
            </a:pPr>
            <a:r>
              <a:rPr lang="en-US" b="1" dirty="0" smtClean="0">
                <a:solidFill>
                  <a:schemeClr val="tx2">
                    <a:lumMod val="50000"/>
                  </a:schemeClr>
                </a:solidFill>
              </a:rPr>
              <a:t>Ethics staff at the U.S Department of Education brainstormed on how to improve the financial disclosure review process.  This resulted in the development of 2 new protocols:</a:t>
            </a:r>
          </a:p>
          <a:p>
            <a:pPr marL="274320" indent="-274320" eaLnBrk="1" fontAlgn="auto" hangingPunct="1">
              <a:spcAft>
                <a:spcPts val="0"/>
              </a:spcAft>
              <a:defRPr/>
            </a:pPr>
            <a:endParaRPr lang="en-US" dirty="0" smtClean="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i="1" dirty="0" smtClean="0">
                <a:solidFill>
                  <a:schemeClr val="tx2">
                    <a:lumMod val="50000"/>
                  </a:schemeClr>
                </a:solidFill>
              </a:rPr>
              <a:t>Public financial disclosure review form (2 versions: new entrant filers vs incumbent filers)</a:t>
            </a:r>
          </a:p>
          <a:p>
            <a:pPr lvl="1" indent="-274320" eaLnBrk="1" fontAlgn="auto" hangingPunct="1">
              <a:spcAft>
                <a:spcPts val="0"/>
              </a:spcAft>
              <a:defRPr/>
            </a:pPr>
            <a:endParaRPr lang="en-US" i="1" dirty="0" smtClean="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i="1" dirty="0" smtClean="0">
                <a:solidFill>
                  <a:schemeClr val="tx2">
                    <a:lumMod val="50000"/>
                  </a:schemeClr>
                </a:solidFill>
              </a:rPr>
              <a:t>Triage system for confidential and public financial disclosure forms</a:t>
            </a:r>
            <a:endParaRPr lang="en-US" i="1" dirty="0">
              <a:solidFill>
                <a:schemeClr val="tx2">
                  <a:lumMod val="50000"/>
                </a:schemeClr>
              </a:solidFill>
            </a:endParaRPr>
          </a:p>
        </p:txBody>
      </p:sp>
      <p:sp>
        <p:nvSpPr>
          <p:cNvPr id="14339" name="Title 3"/>
          <p:cNvSpPr>
            <a:spLocks noGrp="1"/>
          </p:cNvSpPr>
          <p:nvPr>
            <p:ph type="title"/>
          </p:nvPr>
        </p:nvSpPr>
        <p:spPr/>
        <p:txBody>
          <a:bodyPr/>
          <a:lstStyle/>
          <a:p>
            <a:pPr eaLnBrk="1" hangingPunct="1"/>
            <a:r>
              <a:rPr lang="en-US" altLang="en-US" sz="3200" b="1" smtClean="0">
                <a:latin typeface="David" pitchFamily="34" charset="-79"/>
                <a:cs typeface="David" pitchFamily="34" charset="-79"/>
              </a:rPr>
              <a:t>Financial Disclosure Report Review at the U.S. Department of Education</a:t>
            </a:r>
          </a:p>
        </p:txBody>
      </p:sp>
    </p:spTree>
    <p:extLst>
      <p:ext uri="{BB962C8B-B14F-4D97-AF65-F5344CB8AC3E}">
        <p14:creationId xmlns:p14="http://schemas.microsoft.com/office/powerpoint/2010/main" val="701110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lvl="1" indent="-274320" eaLnBrk="1" fontAlgn="auto" hangingPunct="1">
              <a:spcAft>
                <a:spcPts val="0"/>
              </a:spcAft>
              <a:buClr>
                <a:schemeClr val="accent2"/>
              </a:buClr>
              <a:buFont typeface="Wingdings" panose="05000000000000000000" pitchFamily="2" charset="2"/>
              <a:buChar char="v"/>
              <a:defRPr/>
            </a:pPr>
            <a:r>
              <a:rPr lang="en-US" sz="2600" i="1" dirty="0" smtClean="0">
                <a:solidFill>
                  <a:schemeClr val="tx2">
                    <a:lumMod val="50000"/>
                  </a:schemeClr>
                </a:solidFill>
              </a:rPr>
              <a:t>A review tool </a:t>
            </a:r>
          </a:p>
          <a:p>
            <a:pPr lvl="1" indent="-274320" eaLnBrk="1" fontAlgn="auto" hangingPunct="1">
              <a:spcAft>
                <a:spcPts val="0"/>
              </a:spcAft>
              <a:buClr>
                <a:schemeClr val="accent2"/>
              </a:buClr>
              <a:buFont typeface="Wingdings" panose="05000000000000000000" pitchFamily="2" charset="2"/>
              <a:buChar char="v"/>
              <a:defRPr/>
            </a:pPr>
            <a:endParaRPr lang="en-US" sz="2600" i="1" dirty="0" smtClean="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sz="2600" i="1" dirty="0" smtClean="0">
                <a:solidFill>
                  <a:schemeClr val="tx2">
                    <a:lumMod val="50000"/>
                  </a:schemeClr>
                </a:solidFill>
              </a:rPr>
              <a:t>A due diligence check list </a:t>
            </a:r>
          </a:p>
          <a:p>
            <a:pPr lvl="1" indent="-274320" eaLnBrk="1" fontAlgn="auto" hangingPunct="1">
              <a:spcAft>
                <a:spcPts val="0"/>
              </a:spcAft>
              <a:buClr>
                <a:schemeClr val="accent2"/>
              </a:buClr>
              <a:buFont typeface="Wingdings" panose="05000000000000000000" pitchFamily="2" charset="2"/>
              <a:buChar char="v"/>
              <a:defRPr/>
            </a:pPr>
            <a:endParaRPr lang="en-US" sz="2600" i="1" dirty="0" smtClean="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sz="2600" i="1" dirty="0" smtClean="0">
                <a:solidFill>
                  <a:schemeClr val="tx2">
                    <a:lumMod val="50000"/>
                  </a:schemeClr>
                </a:solidFill>
              </a:rPr>
              <a:t>A baseline standard of review that can be used to aid and facilitate the review of subsequent reports</a:t>
            </a:r>
          </a:p>
          <a:p>
            <a:pPr lvl="1" indent="-274320" eaLnBrk="1" fontAlgn="auto" hangingPunct="1">
              <a:spcAft>
                <a:spcPts val="0"/>
              </a:spcAft>
              <a:buClr>
                <a:schemeClr val="accent2"/>
              </a:buClr>
              <a:buFont typeface="Wingdings" panose="05000000000000000000" pitchFamily="2" charset="2"/>
              <a:buChar char="v"/>
              <a:defRPr/>
            </a:pPr>
            <a:endParaRPr lang="en-US" sz="2600" i="1" dirty="0" smtClean="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sz="2600" i="1" dirty="0" smtClean="0">
                <a:solidFill>
                  <a:schemeClr val="tx2">
                    <a:lumMod val="50000"/>
                  </a:schemeClr>
                </a:solidFill>
              </a:rPr>
              <a:t>A transitional tool across form reviewers</a:t>
            </a:r>
            <a:endParaRPr lang="en-US" sz="2600" i="1" dirty="0">
              <a:solidFill>
                <a:schemeClr val="tx2">
                  <a:lumMod val="50000"/>
                </a:schemeClr>
              </a:solidFill>
            </a:endParaRPr>
          </a:p>
        </p:txBody>
      </p:sp>
      <p:sp>
        <p:nvSpPr>
          <p:cNvPr id="15363" name="Title 1"/>
          <p:cNvSpPr>
            <a:spLocks noGrp="1"/>
          </p:cNvSpPr>
          <p:nvPr>
            <p:ph type="title"/>
          </p:nvPr>
        </p:nvSpPr>
        <p:spPr>
          <a:xfrm>
            <a:off x="822325" y="287338"/>
            <a:ext cx="7543800" cy="1160462"/>
          </a:xfrm>
        </p:spPr>
        <p:txBody>
          <a:bodyPr/>
          <a:lstStyle/>
          <a:p>
            <a:pPr eaLnBrk="1" hangingPunct="1"/>
            <a:r>
              <a:rPr lang="en-US" altLang="en-US" sz="3200" b="1" smtClean="0">
                <a:latin typeface="David" pitchFamily="34" charset="-79"/>
                <a:cs typeface="David" pitchFamily="34" charset="-79"/>
              </a:rPr>
              <a:t>Review Form for Public Financial Disclosure Report</a:t>
            </a:r>
          </a:p>
        </p:txBody>
      </p:sp>
      <p:sp>
        <p:nvSpPr>
          <p:cNvPr id="4" name="Rectangle 3"/>
          <p:cNvSpPr/>
          <p:nvPr/>
        </p:nvSpPr>
        <p:spPr>
          <a:xfrm>
            <a:off x="2557463" y="1808163"/>
            <a:ext cx="4029075" cy="522287"/>
          </a:xfrm>
          <a:prstGeom prst="rect">
            <a:avLst/>
          </a:prstGeom>
        </p:spPr>
        <p:txBody>
          <a:bodyPr wrap="none">
            <a:spAutoFit/>
          </a:bodyPr>
          <a:lstStyle/>
          <a:p>
            <a:pPr algn="ctr">
              <a:buClr>
                <a:srgbClr val="4584D3"/>
              </a:buClr>
              <a:defRPr/>
            </a:pPr>
            <a:r>
              <a:rPr lang="en-US" sz="2800" b="1" dirty="0">
                <a:solidFill>
                  <a:srgbClr val="073E87">
                    <a:lumMod val="50000"/>
                  </a:srgbClr>
                </a:solidFill>
                <a:cs typeface="Arial" charset="0"/>
              </a:rPr>
              <a:t>What is the review form?</a:t>
            </a:r>
          </a:p>
        </p:txBody>
      </p:sp>
    </p:spTree>
    <p:extLst>
      <p:ext uri="{BB962C8B-B14F-4D97-AF65-F5344CB8AC3E}">
        <p14:creationId xmlns:p14="http://schemas.microsoft.com/office/powerpoint/2010/main" val="3271726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38" y="1960563"/>
            <a:ext cx="7408862" cy="614362"/>
          </a:xfrm>
        </p:spPr>
        <p:txBody>
          <a:bodyPr rtlCol="0">
            <a:normAutofit/>
          </a:bodyPr>
          <a:lstStyle/>
          <a:p>
            <a:pPr marL="0" indent="0" algn="ctr" eaLnBrk="1" fontAlgn="auto" hangingPunct="1">
              <a:spcAft>
                <a:spcPts val="0"/>
              </a:spcAft>
              <a:buClr>
                <a:schemeClr val="accent2"/>
              </a:buClr>
              <a:buFont typeface="Symbol" pitchFamily="18" charset="2"/>
              <a:buNone/>
              <a:defRPr/>
            </a:pPr>
            <a:r>
              <a:rPr lang="en-US" sz="2800" b="1" dirty="0" smtClean="0">
                <a:solidFill>
                  <a:schemeClr val="tx2">
                    <a:lumMod val="50000"/>
                  </a:schemeClr>
                </a:solidFill>
              </a:rPr>
              <a:t>What does the review form look like?</a:t>
            </a:r>
          </a:p>
          <a:p>
            <a:pPr marL="0" indent="0" eaLnBrk="1" fontAlgn="auto" hangingPunct="1">
              <a:spcAft>
                <a:spcPts val="0"/>
              </a:spcAft>
              <a:buFont typeface="Symbol" pitchFamily="18" charset="2"/>
              <a:buNone/>
              <a:defRPr/>
            </a:pPr>
            <a:endParaRPr lang="en-US" sz="2800" dirty="0"/>
          </a:p>
        </p:txBody>
      </p:sp>
      <p:sp>
        <p:nvSpPr>
          <p:cNvPr id="16387" name="Title 1"/>
          <p:cNvSpPr>
            <a:spLocks noGrp="1"/>
          </p:cNvSpPr>
          <p:nvPr>
            <p:ph type="title"/>
          </p:nvPr>
        </p:nvSpPr>
        <p:spPr/>
        <p:txBody>
          <a:bodyPr/>
          <a:lstStyle/>
          <a:p>
            <a:pPr eaLnBrk="1" hangingPunct="1"/>
            <a:r>
              <a:rPr lang="en-US" altLang="en-US" sz="3200" b="1" smtClean="0">
                <a:latin typeface="David" pitchFamily="34" charset="-79"/>
                <a:cs typeface="David" pitchFamily="34" charset="-79"/>
              </a:rPr>
              <a:t>Review Form for Public Financial Disclosure Report (cont’d)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936" y="2574368"/>
            <a:ext cx="3007680" cy="36708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p:cNvPicPr>
          <p:nvPr/>
        </p:nvPicPr>
        <p:blipFill rotWithShape="1">
          <a:blip r:embed="rId3">
            <a:extLst>
              <a:ext uri="{28A0092B-C50C-407E-A947-70E740481C1C}">
                <a14:useLocalDpi xmlns:a14="http://schemas.microsoft.com/office/drawing/2010/main" val="0"/>
              </a:ext>
            </a:extLst>
          </a:blip>
          <a:srcRect t="2803"/>
          <a:stretch/>
        </p:blipFill>
        <p:spPr>
          <a:xfrm>
            <a:off x="5231433" y="2517568"/>
            <a:ext cx="3008376" cy="36758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1691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27275"/>
            <a:ext cx="8366125" cy="4132263"/>
          </a:xfrm>
        </p:spPr>
        <p:txBody>
          <a:bodyPr rtlCol="0">
            <a:normAutofit fontScale="92500"/>
          </a:bodyPr>
          <a:lstStyle/>
          <a:p>
            <a:pPr marL="274320" indent="-274320" eaLnBrk="1" fontAlgn="auto" hangingPunct="1">
              <a:spcAft>
                <a:spcPts val="0"/>
              </a:spcAft>
              <a:buClr>
                <a:schemeClr val="accent2"/>
              </a:buClr>
              <a:buFont typeface="Wingdings" panose="05000000000000000000" pitchFamily="2" charset="2"/>
              <a:buChar char="v"/>
              <a:defRPr/>
            </a:pPr>
            <a:endParaRPr lang="en-US" b="1" dirty="0" smtClean="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i="1" dirty="0" smtClean="0">
                <a:solidFill>
                  <a:schemeClr val="tx2">
                    <a:lumMod val="50000"/>
                  </a:schemeClr>
                </a:solidFill>
              </a:rPr>
              <a:t>Yes!  The review form reduced the instances of filers forgetting to provide reportable information</a:t>
            </a:r>
          </a:p>
          <a:p>
            <a:pPr marL="301943" lvl="1" indent="0" eaLnBrk="1" fontAlgn="auto" hangingPunct="1">
              <a:spcBef>
                <a:spcPts val="0"/>
              </a:spcBef>
              <a:spcAft>
                <a:spcPts val="0"/>
              </a:spcAft>
              <a:buClr>
                <a:schemeClr val="accent2"/>
              </a:buClr>
              <a:buFont typeface="Symbol" pitchFamily="18" charset="2"/>
              <a:buNone/>
              <a:defRPr/>
            </a:pPr>
            <a:endParaRPr lang="en-US" i="1" dirty="0" smtClean="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i="1" dirty="0" smtClean="0">
                <a:solidFill>
                  <a:schemeClr val="tx2">
                    <a:lumMod val="50000"/>
                  </a:schemeClr>
                </a:solidFill>
              </a:rPr>
              <a:t>Yes!  The review form ensured reviewers conducted a comprehensive technical review</a:t>
            </a:r>
          </a:p>
          <a:p>
            <a:pPr marL="301943" lvl="1" indent="0" eaLnBrk="1" fontAlgn="auto" hangingPunct="1">
              <a:spcBef>
                <a:spcPts val="0"/>
              </a:spcBef>
              <a:spcAft>
                <a:spcPts val="0"/>
              </a:spcAft>
              <a:buClr>
                <a:schemeClr val="accent2"/>
              </a:buClr>
              <a:buFont typeface="Symbol" pitchFamily="18" charset="2"/>
              <a:buNone/>
              <a:defRPr/>
            </a:pPr>
            <a:endParaRPr lang="en-US" i="1" dirty="0" smtClean="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i="1" dirty="0" smtClean="0">
                <a:solidFill>
                  <a:schemeClr val="tx2">
                    <a:lumMod val="50000"/>
                  </a:schemeClr>
                </a:solidFill>
              </a:rPr>
              <a:t>Yes!  The review form made it easier for reviewers to identify and quickly resolve any conflicts of interest that arose during the review</a:t>
            </a:r>
          </a:p>
          <a:p>
            <a:pPr marL="301943" lvl="1" indent="0" eaLnBrk="1" fontAlgn="auto" hangingPunct="1">
              <a:spcBef>
                <a:spcPts val="0"/>
              </a:spcBef>
              <a:spcAft>
                <a:spcPts val="0"/>
              </a:spcAft>
              <a:buClr>
                <a:schemeClr val="accent2"/>
              </a:buClr>
              <a:buFont typeface="Symbol" pitchFamily="18" charset="2"/>
              <a:buNone/>
              <a:defRPr/>
            </a:pPr>
            <a:endParaRPr lang="en-US" i="1" dirty="0" smtClean="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i="1" dirty="0" smtClean="0">
                <a:solidFill>
                  <a:schemeClr val="tx2">
                    <a:lumMod val="50000"/>
                  </a:schemeClr>
                </a:solidFill>
              </a:rPr>
              <a:t>Yes!  The review form reduced the review and certification time of the reports, both for new entrant, and in particular, incumbent filers</a:t>
            </a:r>
            <a:endParaRPr lang="en-US" i="1" dirty="0">
              <a:solidFill>
                <a:schemeClr val="tx2">
                  <a:lumMod val="50000"/>
                </a:schemeClr>
              </a:solidFill>
            </a:endParaRPr>
          </a:p>
        </p:txBody>
      </p:sp>
      <p:sp>
        <p:nvSpPr>
          <p:cNvPr id="17411" name="Title 1"/>
          <p:cNvSpPr>
            <a:spLocks noGrp="1"/>
          </p:cNvSpPr>
          <p:nvPr>
            <p:ph type="title"/>
          </p:nvPr>
        </p:nvSpPr>
        <p:spPr/>
        <p:txBody>
          <a:bodyPr/>
          <a:lstStyle/>
          <a:p>
            <a:pPr eaLnBrk="1" hangingPunct="1"/>
            <a:r>
              <a:rPr lang="en-US" altLang="en-US" sz="3200" b="1" smtClean="0">
                <a:latin typeface="David" pitchFamily="34" charset="-79"/>
                <a:cs typeface="David" pitchFamily="34" charset="-79"/>
              </a:rPr>
              <a:t>Review Form for Public Financial Disclosure Report (cont’d)</a:t>
            </a:r>
          </a:p>
        </p:txBody>
      </p:sp>
      <p:sp>
        <p:nvSpPr>
          <p:cNvPr id="4" name="Rectangle 3"/>
          <p:cNvSpPr/>
          <p:nvPr/>
        </p:nvSpPr>
        <p:spPr>
          <a:xfrm>
            <a:off x="1911350" y="1857375"/>
            <a:ext cx="5059363" cy="523875"/>
          </a:xfrm>
          <a:prstGeom prst="rect">
            <a:avLst/>
          </a:prstGeom>
        </p:spPr>
        <p:txBody>
          <a:bodyPr>
            <a:spAutoFit/>
          </a:bodyPr>
          <a:lstStyle/>
          <a:p>
            <a:pPr algn="ctr">
              <a:buClr>
                <a:srgbClr val="4584D3"/>
              </a:buClr>
              <a:defRPr/>
            </a:pPr>
            <a:r>
              <a:rPr lang="en-US" sz="2800" b="1" dirty="0">
                <a:solidFill>
                  <a:srgbClr val="073E87">
                    <a:lumMod val="50000"/>
                  </a:srgbClr>
                </a:solidFill>
                <a:cs typeface="Arial" charset="0"/>
              </a:rPr>
              <a:t>Is the review form helpful?</a:t>
            </a:r>
          </a:p>
        </p:txBody>
      </p:sp>
    </p:spTree>
    <p:extLst>
      <p:ext uri="{BB962C8B-B14F-4D97-AF65-F5344CB8AC3E}">
        <p14:creationId xmlns:p14="http://schemas.microsoft.com/office/powerpoint/2010/main" val="685159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348" y="4734837"/>
            <a:ext cx="7327726" cy="1415597"/>
          </a:xfrm>
        </p:spPr>
        <p:txBody>
          <a:bodyPr>
            <a:normAutofit fontScale="90000"/>
          </a:bodyPr>
          <a:lstStyle/>
          <a:p>
            <a:pPr algn="ctr"/>
            <a:r>
              <a:rPr lang="en-US" sz="3000" dirty="0" smtClean="0"/>
              <a:t>“Stealth” Ethics Training</a:t>
            </a:r>
            <a:br>
              <a:rPr lang="en-US" sz="3000" dirty="0" smtClean="0"/>
            </a:br>
            <a:r>
              <a:rPr lang="en-US" sz="1100" dirty="0" smtClean="0"/>
              <a:t/>
            </a:r>
            <a:br>
              <a:rPr lang="en-US" sz="1100" dirty="0" smtClean="0"/>
            </a:br>
            <a:r>
              <a:rPr lang="en-US" sz="2000" i="1" dirty="0" smtClean="0">
                <a:solidFill>
                  <a:schemeClr val="tx1"/>
                </a:solidFill>
              </a:rPr>
              <a:t>Michael J. Elston</a:t>
            </a:r>
            <a:br>
              <a:rPr lang="en-US" sz="2000" i="1" dirty="0" smtClean="0">
                <a:solidFill>
                  <a:schemeClr val="tx1"/>
                </a:solidFill>
              </a:rPr>
            </a:br>
            <a:r>
              <a:rPr lang="en-US" sz="2000" i="1" dirty="0" smtClean="0">
                <a:solidFill>
                  <a:schemeClr val="tx1"/>
                </a:solidFill>
              </a:rPr>
              <a:t>Associate General Counsel and Chief Ethics &amp; Compliance Officer</a:t>
            </a:r>
            <a:br>
              <a:rPr lang="en-US" sz="2000" i="1" dirty="0" smtClean="0">
                <a:solidFill>
                  <a:schemeClr val="tx1"/>
                </a:solidFill>
              </a:rPr>
            </a:br>
            <a:r>
              <a:rPr lang="en-US" sz="2000" i="1" dirty="0" smtClean="0">
                <a:solidFill>
                  <a:schemeClr val="tx1"/>
                </a:solidFill>
              </a:rPr>
              <a:t>U.S. Postal Service</a:t>
            </a:r>
            <a:endParaRPr lang="en-US" sz="2000" dirty="0">
              <a:solidFill>
                <a:schemeClr val="tx1"/>
              </a:solidFill>
            </a:endParaRPr>
          </a:p>
        </p:txBody>
      </p:sp>
    </p:spTree>
    <p:extLst>
      <p:ext uri="{BB962C8B-B14F-4D97-AF65-F5344CB8AC3E}">
        <p14:creationId xmlns:p14="http://schemas.microsoft.com/office/powerpoint/2010/main" val="3497351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38" y="2806700"/>
            <a:ext cx="7408862" cy="3449638"/>
          </a:xfrm>
        </p:spPr>
        <p:txBody>
          <a:bodyPr rtlCol="0">
            <a:normAutofit fontScale="92500" lnSpcReduction="20000"/>
          </a:bodyPr>
          <a:lstStyle/>
          <a:p>
            <a:pPr marL="274320" indent="-274320" eaLnBrk="1" fontAlgn="auto" hangingPunct="1">
              <a:spcAft>
                <a:spcPts val="0"/>
              </a:spcAft>
              <a:defRPr/>
            </a:pPr>
            <a:endParaRPr lang="en-US" dirty="0" smtClean="0"/>
          </a:p>
          <a:p>
            <a:pPr lvl="1" indent="-274320" eaLnBrk="1" fontAlgn="auto" hangingPunct="1">
              <a:spcAft>
                <a:spcPts val="0"/>
              </a:spcAft>
              <a:buClr>
                <a:schemeClr val="accent2"/>
              </a:buClr>
              <a:buFont typeface="Wingdings" panose="05000000000000000000" pitchFamily="2" charset="2"/>
              <a:buChar char="v"/>
              <a:defRPr/>
            </a:pPr>
            <a:r>
              <a:rPr lang="en-US" sz="2600" i="1" dirty="0" smtClean="0">
                <a:solidFill>
                  <a:schemeClr val="tx2">
                    <a:lumMod val="50000"/>
                  </a:schemeClr>
                </a:solidFill>
              </a:rPr>
              <a:t>The Department uses Integrity.gov for 278 reports</a:t>
            </a:r>
          </a:p>
          <a:p>
            <a:pPr lvl="1" indent="-274320" eaLnBrk="1" fontAlgn="auto" hangingPunct="1">
              <a:spcAft>
                <a:spcPts val="0"/>
              </a:spcAft>
              <a:buClr>
                <a:schemeClr val="accent2"/>
              </a:buClr>
              <a:buFont typeface="Wingdings" panose="05000000000000000000" pitchFamily="2" charset="2"/>
              <a:buChar char="v"/>
              <a:defRPr/>
            </a:pPr>
            <a:endParaRPr lang="en-US" sz="2600" i="1" dirty="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sz="2600" i="1" dirty="0" smtClean="0">
                <a:solidFill>
                  <a:schemeClr val="tx2">
                    <a:lumMod val="50000"/>
                  </a:schemeClr>
                </a:solidFill>
              </a:rPr>
              <a:t>A modified version of the form is used for new entrant reports filed in Integrity.gov to (1) continue the standard baseline level of review of each report per filer and (2) continue to serve as a due diligence check list for reviewers</a:t>
            </a:r>
          </a:p>
          <a:p>
            <a:pPr marL="201168" lvl="1" indent="0" eaLnBrk="1" fontAlgn="auto" hangingPunct="1">
              <a:spcAft>
                <a:spcPts val="0"/>
              </a:spcAft>
              <a:buFont typeface="Symbol" pitchFamily="18" charset="2"/>
              <a:buNone/>
              <a:defRPr/>
            </a:pPr>
            <a:r>
              <a:rPr lang="en-US" dirty="0" smtClean="0"/>
              <a:t>	</a:t>
            </a:r>
          </a:p>
          <a:p>
            <a:pPr marL="201168" lvl="1" indent="0" eaLnBrk="1" fontAlgn="auto" hangingPunct="1">
              <a:spcAft>
                <a:spcPts val="0"/>
              </a:spcAft>
              <a:buFont typeface="Symbol" pitchFamily="18" charset="2"/>
              <a:buNone/>
              <a:defRPr/>
            </a:pPr>
            <a:r>
              <a:rPr lang="en-US" dirty="0" smtClean="0"/>
              <a:t> </a:t>
            </a:r>
            <a:endParaRPr lang="en-US" dirty="0"/>
          </a:p>
        </p:txBody>
      </p:sp>
      <p:sp>
        <p:nvSpPr>
          <p:cNvPr id="18435" name="Title 1"/>
          <p:cNvSpPr>
            <a:spLocks noGrp="1"/>
          </p:cNvSpPr>
          <p:nvPr>
            <p:ph type="title"/>
          </p:nvPr>
        </p:nvSpPr>
        <p:spPr/>
        <p:txBody>
          <a:bodyPr/>
          <a:lstStyle/>
          <a:p>
            <a:pPr eaLnBrk="1" hangingPunct="1"/>
            <a:r>
              <a:rPr lang="en-US" altLang="en-US" sz="3200" b="1" smtClean="0">
                <a:latin typeface="David" pitchFamily="34" charset="-79"/>
                <a:cs typeface="David" pitchFamily="34" charset="-79"/>
              </a:rPr>
              <a:t>Review Form for Public Financial Disclosure Report (cont’d)</a:t>
            </a:r>
          </a:p>
        </p:txBody>
      </p:sp>
      <p:sp>
        <p:nvSpPr>
          <p:cNvPr id="4" name="Rectangle 3"/>
          <p:cNvSpPr/>
          <p:nvPr/>
        </p:nvSpPr>
        <p:spPr>
          <a:xfrm>
            <a:off x="1020763" y="1692275"/>
            <a:ext cx="7126287" cy="954088"/>
          </a:xfrm>
          <a:prstGeom prst="rect">
            <a:avLst/>
          </a:prstGeom>
        </p:spPr>
        <p:txBody>
          <a:bodyPr>
            <a:spAutoFit/>
          </a:bodyPr>
          <a:lstStyle/>
          <a:p>
            <a:pPr algn="ctr">
              <a:defRPr/>
            </a:pPr>
            <a:r>
              <a:rPr lang="en-US" sz="2800" b="1" dirty="0">
                <a:solidFill>
                  <a:srgbClr val="073E87">
                    <a:lumMod val="50000"/>
                  </a:srgbClr>
                </a:solidFill>
                <a:cs typeface="Arial" charset="0"/>
              </a:rPr>
              <a:t>How has Integrity.gov changed the use of the review form?</a:t>
            </a:r>
          </a:p>
        </p:txBody>
      </p:sp>
    </p:spTree>
    <p:extLst>
      <p:ext uri="{BB962C8B-B14F-4D97-AF65-F5344CB8AC3E}">
        <p14:creationId xmlns:p14="http://schemas.microsoft.com/office/powerpoint/2010/main" val="2334658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38" y="2328863"/>
            <a:ext cx="7408862" cy="4024312"/>
          </a:xfrm>
        </p:spPr>
        <p:txBody>
          <a:bodyPr rtlCol="0">
            <a:normAutofit fontScale="70000" lnSpcReduction="20000"/>
          </a:bodyPr>
          <a:lstStyle/>
          <a:p>
            <a:pPr marL="274320" indent="-274320" eaLnBrk="1" fontAlgn="auto" hangingPunct="1">
              <a:spcAft>
                <a:spcPts val="0"/>
              </a:spcAft>
              <a:defRPr/>
            </a:pPr>
            <a:endParaRPr lang="en-US" dirty="0" smtClean="0"/>
          </a:p>
          <a:p>
            <a:pPr lvl="1" indent="-274320" eaLnBrk="1" fontAlgn="auto" hangingPunct="1">
              <a:spcAft>
                <a:spcPts val="0"/>
              </a:spcAft>
              <a:buClr>
                <a:schemeClr val="accent2"/>
              </a:buClr>
              <a:buFont typeface="Wingdings" panose="05000000000000000000" pitchFamily="2" charset="2"/>
              <a:buChar char="v"/>
              <a:defRPr/>
            </a:pPr>
            <a:r>
              <a:rPr lang="en-US" sz="3200" i="1" dirty="0" smtClean="0">
                <a:solidFill>
                  <a:schemeClr val="tx2">
                    <a:lumMod val="50000"/>
                  </a:schemeClr>
                </a:solidFill>
              </a:rPr>
              <a:t>With a small staff of less than 15 people, it is difficult to keep up with the volume of reports that come in with each filing season (approx. 1200 450 filers and 300 278 filers)</a:t>
            </a:r>
          </a:p>
          <a:p>
            <a:pPr lvl="1" indent="-274320" eaLnBrk="1" fontAlgn="auto" hangingPunct="1">
              <a:spcAft>
                <a:spcPts val="0"/>
              </a:spcAft>
              <a:buClr>
                <a:schemeClr val="accent2"/>
              </a:buClr>
              <a:buFont typeface="Wingdings" panose="05000000000000000000" pitchFamily="2" charset="2"/>
              <a:buChar char="v"/>
              <a:defRPr/>
            </a:pPr>
            <a:endParaRPr lang="en-US" sz="3200" i="1" dirty="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sz="3200" i="1" dirty="0" smtClean="0">
                <a:solidFill>
                  <a:schemeClr val="tx2">
                    <a:lumMod val="50000"/>
                  </a:schemeClr>
                </a:solidFill>
              </a:rPr>
              <a:t>Mechanism to ensure that review and certification of reports would occur in a timely fashion (quick turnaround for “low hanging fruit”)</a:t>
            </a:r>
          </a:p>
          <a:p>
            <a:pPr lvl="1" indent="-274320" eaLnBrk="1" fontAlgn="auto" hangingPunct="1">
              <a:spcAft>
                <a:spcPts val="0"/>
              </a:spcAft>
              <a:buClr>
                <a:schemeClr val="accent2"/>
              </a:buClr>
              <a:buFont typeface="Wingdings" panose="05000000000000000000" pitchFamily="2" charset="2"/>
              <a:buChar char="v"/>
              <a:defRPr/>
            </a:pPr>
            <a:endParaRPr lang="en-US" sz="3200" i="1" dirty="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sz="3200" i="1" dirty="0" smtClean="0">
                <a:solidFill>
                  <a:schemeClr val="tx2">
                    <a:lumMod val="50000"/>
                  </a:schemeClr>
                </a:solidFill>
              </a:rPr>
              <a:t>Prevents any one reviewer from being overwhelmed by a large number of reports</a:t>
            </a:r>
          </a:p>
        </p:txBody>
      </p:sp>
      <p:sp>
        <p:nvSpPr>
          <p:cNvPr id="19459" name="Title 1"/>
          <p:cNvSpPr>
            <a:spLocks noGrp="1"/>
          </p:cNvSpPr>
          <p:nvPr>
            <p:ph type="title"/>
          </p:nvPr>
        </p:nvSpPr>
        <p:spPr/>
        <p:txBody>
          <a:bodyPr/>
          <a:lstStyle/>
          <a:p>
            <a:pPr eaLnBrk="1" hangingPunct="1"/>
            <a:r>
              <a:rPr lang="en-US" altLang="en-US" sz="3200" b="1" smtClean="0">
                <a:latin typeface="David" pitchFamily="34" charset="-79"/>
                <a:cs typeface="David" pitchFamily="34" charset="-79"/>
              </a:rPr>
              <a:t>Triage Systems for Financial Disclosure Reports</a:t>
            </a:r>
          </a:p>
        </p:txBody>
      </p:sp>
      <p:sp>
        <p:nvSpPr>
          <p:cNvPr id="4" name="Rectangle 3"/>
          <p:cNvSpPr/>
          <p:nvPr/>
        </p:nvSpPr>
        <p:spPr>
          <a:xfrm>
            <a:off x="1057275" y="1866900"/>
            <a:ext cx="6988175" cy="461963"/>
          </a:xfrm>
          <a:prstGeom prst="rect">
            <a:avLst/>
          </a:prstGeom>
        </p:spPr>
        <p:txBody>
          <a:bodyPr>
            <a:spAutoFit/>
          </a:bodyPr>
          <a:lstStyle/>
          <a:p>
            <a:pPr algn="ctr">
              <a:defRPr/>
            </a:pPr>
            <a:r>
              <a:rPr lang="en-US" sz="2400" b="1" dirty="0">
                <a:solidFill>
                  <a:srgbClr val="073E87">
                    <a:lumMod val="50000"/>
                  </a:srgbClr>
                </a:solidFill>
                <a:cs typeface="Arial" charset="0"/>
              </a:rPr>
              <a:t>Where did the idea of triage come from?</a:t>
            </a:r>
          </a:p>
        </p:txBody>
      </p:sp>
    </p:spTree>
    <p:extLst>
      <p:ext uri="{BB962C8B-B14F-4D97-AF65-F5344CB8AC3E}">
        <p14:creationId xmlns:p14="http://schemas.microsoft.com/office/powerpoint/2010/main" val="2268006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0" y="2173288"/>
            <a:ext cx="8597900" cy="4381500"/>
          </a:xfrm>
        </p:spPr>
        <p:txBody>
          <a:bodyPr rtlCol="0">
            <a:normAutofit fontScale="25000" lnSpcReduction="20000"/>
          </a:bodyPr>
          <a:lstStyle/>
          <a:p>
            <a:pPr marL="274320" indent="-274320" eaLnBrk="1" fontAlgn="auto" hangingPunct="1">
              <a:spcAft>
                <a:spcPts val="0"/>
              </a:spcAft>
              <a:defRPr/>
            </a:pPr>
            <a:endParaRPr lang="en-US" dirty="0" smtClean="0"/>
          </a:p>
          <a:p>
            <a:pPr lvl="1" indent="-274320" eaLnBrk="1" fontAlgn="auto" hangingPunct="1">
              <a:spcBef>
                <a:spcPts val="0"/>
              </a:spcBef>
              <a:spcAft>
                <a:spcPts val="0"/>
              </a:spcAft>
              <a:buClr>
                <a:schemeClr val="accent2"/>
              </a:buClr>
              <a:buFont typeface="Wingdings" panose="05000000000000000000" pitchFamily="2" charset="2"/>
              <a:buChar char="v"/>
              <a:defRPr/>
            </a:pPr>
            <a:r>
              <a:rPr lang="en-US" sz="7200" i="1" dirty="0" smtClean="0">
                <a:solidFill>
                  <a:schemeClr val="tx2">
                    <a:lumMod val="50000"/>
                  </a:schemeClr>
                </a:solidFill>
              </a:rPr>
              <a:t>Separate triage sessions for 450 reports vs 278 reports</a:t>
            </a:r>
          </a:p>
          <a:p>
            <a:pPr marL="301943" lvl="1" indent="0" eaLnBrk="1" fontAlgn="auto" hangingPunct="1">
              <a:spcBef>
                <a:spcPts val="0"/>
              </a:spcBef>
              <a:spcAft>
                <a:spcPts val="0"/>
              </a:spcAft>
              <a:buClr>
                <a:schemeClr val="accent2"/>
              </a:buClr>
              <a:buFont typeface="Symbol" pitchFamily="18" charset="2"/>
              <a:buNone/>
              <a:defRPr/>
            </a:pPr>
            <a:endParaRPr lang="en-US" sz="7200" i="1" dirty="0" smtClean="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sz="7200" i="1" dirty="0" smtClean="0">
                <a:solidFill>
                  <a:schemeClr val="tx2">
                    <a:lumMod val="50000"/>
                  </a:schemeClr>
                </a:solidFill>
              </a:rPr>
              <a:t>Each week reviewers sit together in one room and review reports that have come in during the prior week</a:t>
            </a:r>
          </a:p>
          <a:p>
            <a:pPr lvl="1" indent="-274320" eaLnBrk="1" fontAlgn="auto" hangingPunct="1">
              <a:spcBef>
                <a:spcPts val="0"/>
              </a:spcBef>
              <a:spcAft>
                <a:spcPts val="0"/>
              </a:spcAft>
              <a:buClr>
                <a:schemeClr val="accent2"/>
              </a:buClr>
              <a:buFont typeface="Wingdings" panose="05000000000000000000" pitchFamily="2" charset="2"/>
              <a:buChar char="v"/>
              <a:defRPr/>
            </a:pPr>
            <a:endParaRPr lang="en-US" sz="7200" i="1" dirty="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sz="7200" i="1" dirty="0" smtClean="0">
                <a:solidFill>
                  <a:schemeClr val="tx2">
                    <a:lumMod val="50000"/>
                  </a:schemeClr>
                </a:solidFill>
              </a:rPr>
              <a:t>The reports are preliminarily reviewed (“triaged”) for technical issues and conflict of interest issues – issues are flagged</a:t>
            </a:r>
          </a:p>
          <a:p>
            <a:pPr marL="1058418" lvl="1" indent="-857250" eaLnBrk="1" fontAlgn="auto" hangingPunct="1">
              <a:spcBef>
                <a:spcPts val="0"/>
              </a:spcBef>
              <a:spcAft>
                <a:spcPts val="0"/>
              </a:spcAft>
              <a:buClr>
                <a:schemeClr val="accent2"/>
              </a:buClr>
              <a:buFont typeface="Wingdings" panose="05000000000000000000" pitchFamily="2" charset="2"/>
              <a:buChar char="v"/>
              <a:defRPr/>
            </a:pPr>
            <a:endParaRPr lang="en-US" sz="7200" i="1" dirty="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sz="7200" i="1" dirty="0" smtClean="0">
                <a:solidFill>
                  <a:schemeClr val="tx2">
                    <a:lumMod val="50000"/>
                  </a:schemeClr>
                </a:solidFill>
              </a:rPr>
              <a:t>After triage, the reports are assigned to a reviewer for a comprehensive review and certification</a:t>
            </a:r>
          </a:p>
          <a:p>
            <a:pPr lvl="1" indent="-274320" eaLnBrk="1" fontAlgn="auto" hangingPunct="1">
              <a:spcBef>
                <a:spcPts val="0"/>
              </a:spcBef>
              <a:spcAft>
                <a:spcPts val="0"/>
              </a:spcAft>
              <a:buClr>
                <a:schemeClr val="accent2"/>
              </a:buClr>
              <a:buFont typeface="Wingdings" panose="05000000000000000000" pitchFamily="2" charset="2"/>
              <a:buChar char="v"/>
              <a:defRPr/>
            </a:pPr>
            <a:endParaRPr lang="en-US" sz="7200" i="1" dirty="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sz="7200" i="1" dirty="0" smtClean="0">
                <a:solidFill>
                  <a:schemeClr val="tx2">
                    <a:lumMod val="50000"/>
                  </a:schemeClr>
                </a:solidFill>
              </a:rPr>
              <a:t>The assigned reviewer has the benefit of any notes made from the triage session for issues that require immediate attention, like an actual or apparent conflict of interest</a:t>
            </a:r>
          </a:p>
          <a:p>
            <a:pPr lvl="1" indent="-274320" eaLnBrk="1" fontAlgn="auto" hangingPunct="1">
              <a:spcBef>
                <a:spcPts val="0"/>
              </a:spcBef>
              <a:spcAft>
                <a:spcPts val="0"/>
              </a:spcAft>
              <a:buClr>
                <a:schemeClr val="accent2"/>
              </a:buClr>
              <a:buFont typeface="Wingdings" panose="05000000000000000000" pitchFamily="2" charset="2"/>
              <a:buChar char="v"/>
              <a:defRPr/>
            </a:pPr>
            <a:endParaRPr lang="en-US" sz="7200" i="1" dirty="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sz="7200" i="1" dirty="0" smtClean="0">
                <a:solidFill>
                  <a:schemeClr val="tx2">
                    <a:lumMod val="50000"/>
                  </a:schemeClr>
                </a:solidFill>
              </a:rPr>
              <a:t>Reviewers have the opportunity to ask questions about items on a report, which often leads to group discussions about the conflicts analysis for various assets and financial holdings</a:t>
            </a:r>
            <a:endParaRPr lang="en-US" sz="7200" i="1" dirty="0"/>
          </a:p>
        </p:txBody>
      </p:sp>
      <p:sp>
        <p:nvSpPr>
          <p:cNvPr id="20483" name="Title 1"/>
          <p:cNvSpPr>
            <a:spLocks noGrp="1"/>
          </p:cNvSpPr>
          <p:nvPr>
            <p:ph type="title"/>
          </p:nvPr>
        </p:nvSpPr>
        <p:spPr/>
        <p:txBody>
          <a:bodyPr/>
          <a:lstStyle/>
          <a:p>
            <a:pPr eaLnBrk="1" hangingPunct="1"/>
            <a:r>
              <a:rPr lang="en-US" altLang="en-US" sz="3200" b="1" smtClean="0">
                <a:latin typeface="David" pitchFamily="34" charset="-79"/>
                <a:cs typeface="David" pitchFamily="34" charset="-79"/>
              </a:rPr>
              <a:t>Triage Systems for Financial Disclosure Reports (cont’d)</a:t>
            </a:r>
          </a:p>
        </p:txBody>
      </p:sp>
      <p:sp>
        <p:nvSpPr>
          <p:cNvPr id="4" name="Rectangle 3"/>
          <p:cNvSpPr/>
          <p:nvPr/>
        </p:nvSpPr>
        <p:spPr>
          <a:xfrm>
            <a:off x="1627188" y="1649413"/>
            <a:ext cx="6067425" cy="523875"/>
          </a:xfrm>
          <a:prstGeom prst="rect">
            <a:avLst/>
          </a:prstGeom>
        </p:spPr>
        <p:txBody>
          <a:bodyPr>
            <a:spAutoFit/>
          </a:bodyPr>
          <a:lstStyle/>
          <a:p>
            <a:pPr algn="ctr">
              <a:defRPr/>
            </a:pPr>
            <a:r>
              <a:rPr lang="en-US" sz="2800" b="1" dirty="0">
                <a:solidFill>
                  <a:srgbClr val="073E87">
                    <a:lumMod val="50000"/>
                  </a:srgbClr>
                </a:solidFill>
                <a:cs typeface="Arial" charset="0"/>
              </a:rPr>
              <a:t>What is the triage process?</a:t>
            </a:r>
          </a:p>
        </p:txBody>
      </p:sp>
    </p:spTree>
    <p:extLst>
      <p:ext uri="{BB962C8B-B14F-4D97-AF65-F5344CB8AC3E}">
        <p14:creationId xmlns:p14="http://schemas.microsoft.com/office/powerpoint/2010/main" val="2068061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lvl="1" indent="-274320" eaLnBrk="1" fontAlgn="auto" hangingPunct="1">
              <a:spcAft>
                <a:spcPts val="0"/>
              </a:spcAft>
              <a:buClr>
                <a:schemeClr val="accent2"/>
              </a:buClr>
              <a:buFont typeface="Wingdings" panose="05000000000000000000" pitchFamily="2" charset="2"/>
              <a:buChar char="v"/>
              <a:defRPr/>
            </a:pPr>
            <a:r>
              <a:rPr lang="en-US" sz="2400" i="1" dirty="0" smtClean="0">
                <a:solidFill>
                  <a:schemeClr val="tx2">
                    <a:lumMod val="50000"/>
                  </a:schemeClr>
                </a:solidFill>
              </a:rPr>
              <a:t>Reports filed in Integrity are assigned to reviewers as they are received</a:t>
            </a:r>
          </a:p>
          <a:p>
            <a:pPr marL="301943" lvl="1" indent="0" eaLnBrk="1" fontAlgn="auto" hangingPunct="1">
              <a:spcBef>
                <a:spcPts val="0"/>
              </a:spcBef>
              <a:spcAft>
                <a:spcPts val="0"/>
              </a:spcAft>
              <a:buClr>
                <a:schemeClr val="accent2"/>
              </a:buClr>
              <a:buFont typeface="Symbol" pitchFamily="18" charset="2"/>
              <a:buNone/>
              <a:defRPr/>
            </a:pPr>
            <a:endParaRPr lang="en-US" sz="2400" i="1" dirty="0" smtClean="0">
              <a:solidFill>
                <a:schemeClr val="tx2">
                  <a:lumMod val="50000"/>
                </a:schemeClr>
              </a:solidFill>
            </a:endParaRPr>
          </a:p>
          <a:p>
            <a:pPr lvl="1" indent="-274320" eaLnBrk="1" fontAlgn="auto" hangingPunct="1">
              <a:spcBef>
                <a:spcPts val="0"/>
              </a:spcBef>
              <a:spcAft>
                <a:spcPts val="0"/>
              </a:spcAft>
              <a:buClr>
                <a:schemeClr val="accent2"/>
              </a:buClr>
              <a:buFont typeface="Wingdings" panose="05000000000000000000" pitchFamily="2" charset="2"/>
              <a:buChar char="v"/>
              <a:defRPr/>
            </a:pPr>
            <a:r>
              <a:rPr lang="en-US" sz="2400" i="1" dirty="0" smtClean="0">
                <a:solidFill>
                  <a:schemeClr val="tx2">
                    <a:lumMod val="50000"/>
                  </a:schemeClr>
                </a:solidFill>
              </a:rPr>
              <a:t>Reviewers may either triage their assigned 278 reports by (1) bringing their laptops to the triage session to review reports online or (2) independently reviewing their reports by a specific time on the day of triage</a:t>
            </a:r>
          </a:p>
          <a:p>
            <a:pPr lvl="1" indent="-274320" eaLnBrk="1" fontAlgn="auto" hangingPunct="1">
              <a:spcAft>
                <a:spcPts val="0"/>
              </a:spcAft>
              <a:defRPr/>
            </a:pPr>
            <a:endParaRPr lang="en-US" dirty="0"/>
          </a:p>
          <a:p>
            <a:pPr marL="274320" indent="-274320" eaLnBrk="1" fontAlgn="auto" hangingPunct="1">
              <a:spcAft>
                <a:spcPts val="0"/>
              </a:spcAft>
              <a:defRPr/>
            </a:pPr>
            <a:endParaRPr lang="en-US" dirty="0"/>
          </a:p>
        </p:txBody>
      </p:sp>
      <p:sp>
        <p:nvSpPr>
          <p:cNvPr id="21507" name="Title 1"/>
          <p:cNvSpPr>
            <a:spLocks noGrp="1"/>
          </p:cNvSpPr>
          <p:nvPr>
            <p:ph type="title"/>
          </p:nvPr>
        </p:nvSpPr>
        <p:spPr/>
        <p:txBody>
          <a:bodyPr/>
          <a:lstStyle/>
          <a:p>
            <a:pPr eaLnBrk="1" hangingPunct="1"/>
            <a:r>
              <a:rPr lang="en-US" altLang="en-US" sz="3200" b="1" smtClean="0">
                <a:latin typeface="David" pitchFamily="34" charset="-79"/>
                <a:cs typeface="David" pitchFamily="34" charset="-79"/>
              </a:rPr>
              <a:t>Triage Systems for Financial Disclosure Reports (cont’d)</a:t>
            </a:r>
          </a:p>
        </p:txBody>
      </p:sp>
      <p:sp>
        <p:nvSpPr>
          <p:cNvPr id="4" name="Rectangle 3"/>
          <p:cNvSpPr/>
          <p:nvPr/>
        </p:nvSpPr>
        <p:spPr>
          <a:xfrm>
            <a:off x="871538" y="1681163"/>
            <a:ext cx="7299325" cy="830262"/>
          </a:xfrm>
          <a:prstGeom prst="rect">
            <a:avLst/>
          </a:prstGeom>
        </p:spPr>
        <p:txBody>
          <a:bodyPr>
            <a:spAutoFit/>
          </a:bodyPr>
          <a:lstStyle/>
          <a:p>
            <a:pPr algn="ctr">
              <a:defRPr/>
            </a:pPr>
            <a:r>
              <a:rPr lang="en-US" sz="2400" b="1" dirty="0">
                <a:solidFill>
                  <a:srgbClr val="073E87">
                    <a:lumMod val="50000"/>
                  </a:srgbClr>
                </a:solidFill>
                <a:cs typeface="Arial" charset="0"/>
              </a:rPr>
              <a:t>What is the triage process for 278 reports filed in Integrity.gov?</a:t>
            </a:r>
          </a:p>
        </p:txBody>
      </p:sp>
    </p:spTree>
    <p:extLst>
      <p:ext uri="{BB962C8B-B14F-4D97-AF65-F5344CB8AC3E}">
        <p14:creationId xmlns:p14="http://schemas.microsoft.com/office/powerpoint/2010/main" val="1141364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38" y="2674938"/>
            <a:ext cx="7408862" cy="3643312"/>
          </a:xfrm>
        </p:spPr>
        <p:txBody>
          <a:bodyPr rtlCol="0">
            <a:normAutofit fontScale="40000" lnSpcReduction="20000"/>
          </a:bodyPr>
          <a:lstStyle/>
          <a:p>
            <a:pPr marL="274320" indent="-274320" eaLnBrk="1" fontAlgn="auto" hangingPunct="1">
              <a:spcAft>
                <a:spcPts val="0"/>
              </a:spcAft>
              <a:defRPr/>
            </a:pPr>
            <a:endParaRPr lang="en-US" dirty="0"/>
          </a:p>
          <a:p>
            <a:pPr lvl="1" indent="-274320" eaLnBrk="1" fontAlgn="auto" hangingPunct="1">
              <a:spcAft>
                <a:spcPts val="0"/>
              </a:spcAft>
              <a:buClr>
                <a:schemeClr val="accent2"/>
              </a:buClr>
              <a:buFont typeface="Wingdings" panose="05000000000000000000" pitchFamily="2" charset="2"/>
              <a:buChar char="v"/>
              <a:defRPr/>
            </a:pPr>
            <a:r>
              <a:rPr lang="en-US" sz="5000" i="1" dirty="0" smtClean="0">
                <a:solidFill>
                  <a:schemeClr val="tx2">
                    <a:lumMod val="50000"/>
                  </a:schemeClr>
                </a:solidFill>
              </a:rPr>
              <a:t>Yes!  All reports are preliminary reviewed within 7 business days of being received by our office</a:t>
            </a:r>
          </a:p>
          <a:p>
            <a:pPr lvl="1" indent="-274320" eaLnBrk="1" fontAlgn="auto" hangingPunct="1">
              <a:spcAft>
                <a:spcPts val="0"/>
              </a:spcAft>
              <a:buClr>
                <a:schemeClr val="accent2"/>
              </a:buClr>
              <a:buFont typeface="Wingdings" panose="05000000000000000000" pitchFamily="2" charset="2"/>
              <a:buChar char="v"/>
              <a:defRPr/>
            </a:pPr>
            <a:endParaRPr lang="en-US" sz="5000" i="1" dirty="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sz="5000" i="1" dirty="0" smtClean="0">
                <a:solidFill>
                  <a:schemeClr val="tx2">
                    <a:lumMod val="50000"/>
                  </a:schemeClr>
                </a:solidFill>
              </a:rPr>
              <a:t>Yes!  </a:t>
            </a:r>
            <a:r>
              <a:rPr lang="en-US" sz="5000" i="1" dirty="0">
                <a:solidFill>
                  <a:schemeClr val="tx2">
                    <a:lumMod val="50000"/>
                  </a:schemeClr>
                </a:solidFill>
              </a:rPr>
              <a:t>R</a:t>
            </a:r>
            <a:r>
              <a:rPr lang="en-US" sz="5000" i="1" dirty="0" smtClean="0">
                <a:solidFill>
                  <a:schemeClr val="tx2">
                    <a:lumMod val="50000"/>
                  </a:schemeClr>
                </a:solidFill>
              </a:rPr>
              <a:t>eviewers have the opportunity to discuss review issues and participate in large scale discussions about various topics, such as disqualification language</a:t>
            </a:r>
          </a:p>
          <a:p>
            <a:pPr lvl="1" indent="-274320" eaLnBrk="1" fontAlgn="auto" hangingPunct="1">
              <a:spcAft>
                <a:spcPts val="0"/>
              </a:spcAft>
              <a:buClr>
                <a:schemeClr val="accent2"/>
              </a:buClr>
              <a:buFont typeface="Wingdings" panose="05000000000000000000" pitchFamily="2" charset="2"/>
              <a:buChar char="v"/>
              <a:defRPr/>
            </a:pPr>
            <a:endParaRPr lang="en-US" sz="5000" i="1" dirty="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sz="5000" i="1" dirty="0" smtClean="0">
                <a:solidFill>
                  <a:schemeClr val="tx2">
                    <a:lumMod val="50000"/>
                  </a:schemeClr>
                </a:solidFill>
              </a:rPr>
              <a:t>Yes!  Allows for an even distribution of reports amongst a small staff</a:t>
            </a:r>
          </a:p>
          <a:p>
            <a:pPr lvl="1" indent="-274320" eaLnBrk="1" fontAlgn="auto" hangingPunct="1">
              <a:spcAft>
                <a:spcPts val="0"/>
              </a:spcAft>
              <a:buClr>
                <a:schemeClr val="accent2"/>
              </a:buClr>
              <a:buFont typeface="Wingdings" panose="05000000000000000000" pitchFamily="2" charset="2"/>
              <a:buChar char="v"/>
              <a:defRPr/>
            </a:pPr>
            <a:endParaRPr lang="en-US" sz="5000" i="1" dirty="0">
              <a:solidFill>
                <a:schemeClr val="tx2">
                  <a:lumMod val="50000"/>
                </a:schemeClr>
              </a:solidFill>
            </a:endParaRPr>
          </a:p>
          <a:p>
            <a:pPr lvl="1" indent="-274320" eaLnBrk="1" fontAlgn="auto" hangingPunct="1">
              <a:spcAft>
                <a:spcPts val="0"/>
              </a:spcAft>
              <a:buClr>
                <a:schemeClr val="accent2"/>
              </a:buClr>
              <a:buFont typeface="Wingdings" panose="05000000000000000000" pitchFamily="2" charset="2"/>
              <a:buChar char="v"/>
              <a:defRPr/>
            </a:pPr>
            <a:r>
              <a:rPr lang="en-US" sz="5000" i="1" dirty="0" smtClean="0">
                <a:solidFill>
                  <a:schemeClr val="tx2">
                    <a:lumMod val="50000"/>
                  </a:schemeClr>
                </a:solidFill>
              </a:rPr>
              <a:t>Yes!  Decreases the likelihood of a backlog of reports for review</a:t>
            </a:r>
            <a:endParaRPr lang="en-US" sz="5000" i="1" dirty="0">
              <a:solidFill>
                <a:schemeClr val="tx2">
                  <a:lumMod val="50000"/>
                </a:schemeClr>
              </a:solidFill>
            </a:endParaRPr>
          </a:p>
        </p:txBody>
      </p:sp>
      <p:sp>
        <p:nvSpPr>
          <p:cNvPr id="22531" name="Title 1"/>
          <p:cNvSpPr>
            <a:spLocks noGrp="1"/>
          </p:cNvSpPr>
          <p:nvPr>
            <p:ph type="title"/>
          </p:nvPr>
        </p:nvSpPr>
        <p:spPr/>
        <p:txBody>
          <a:bodyPr/>
          <a:lstStyle/>
          <a:p>
            <a:pPr eaLnBrk="1" hangingPunct="1"/>
            <a:r>
              <a:rPr lang="en-US" altLang="en-US" sz="3200" b="1" smtClean="0">
                <a:latin typeface="David" pitchFamily="34" charset="-79"/>
                <a:cs typeface="David" pitchFamily="34" charset="-79"/>
              </a:rPr>
              <a:t>Triage Systems for Financial Disclosure Reports (cont’d)</a:t>
            </a:r>
          </a:p>
        </p:txBody>
      </p:sp>
      <p:sp>
        <p:nvSpPr>
          <p:cNvPr id="22532" name="Rectangle 3"/>
          <p:cNvSpPr>
            <a:spLocks noChangeArrowheads="1"/>
          </p:cNvSpPr>
          <p:nvPr/>
        </p:nvSpPr>
        <p:spPr bwMode="auto">
          <a:xfrm>
            <a:off x="1543050" y="1784350"/>
            <a:ext cx="5867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defTabSz="457200" eaLnBrk="0" fontAlgn="base" hangingPunct="0">
              <a:spcBef>
                <a:spcPct val="0"/>
              </a:spcBef>
              <a:spcAft>
                <a:spcPct val="0"/>
              </a:spcAft>
              <a:defRPr>
                <a:solidFill>
                  <a:schemeClr val="tx1"/>
                </a:solidFill>
                <a:latin typeface="Candara" pitchFamily="34" charset="0"/>
                <a:cs typeface="Arial" charset="0"/>
              </a:defRPr>
            </a:lvl6pPr>
            <a:lvl7pPr marL="2971800" indent="-228600" defTabSz="457200" eaLnBrk="0" fontAlgn="base" hangingPunct="0">
              <a:spcBef>
                <a:spcPct val="0"/>
              </a:spcBef>
              <a:spcAft>
                <a:spcPct val="0"/>
              </a:spcAft>
              <a:defRPr>
                <a:solidFill>
                  <a:schemeClr val="tx1"/>
                </a:solidFill>
                <a:latin typeface="Candara" pitchFamily="34" charset="0"/>
                <a:cs typeface="Arial" charset="0"/>
              </a:defRPr>
            </a:lvl7pPr>
            <a:lvl8pPr marL="3429000" indent="-228600" defTabSz="457200" eaLnBrk="0" fontAlgn="base" hangingPunct="0">
              <a:spcBef>
                <a:spcPct val="0"/>
              </a:spcBef>
              <a:spcAft>
                <a:spcPct val="0"/>
              </a:spcAft>
              <a:defRPr>
                <a:solidFill>
                  <a:schemeClr val="tx1"/>
                </a:solidFill>
                <a:latin typeface="Candara" pitchFamily="34" charset="0"/>
                <a:cs typeface="Arial" charset="0"/>
              </a:defRPr>
            </a:lvl8pPr>
            <a:lvl9pPr marL="3886200" indent="-228600" defTabSz="457200" eaLnBrk="0" fontAlgn="base" hangingPunct="0">
              <a:spcBef>
                <a:spcPct val="0"/>
              </a:spcBef>
              <a:spcAft>
                <a:spcPct val="0"/>
              </a:spcAft>
              <a:defRPr>
                <a:solidFill>
                  <a:schemeClr val="tx1"/>
                </a:solidFill>
                <a:latin typeface="Candara" pitchFamily="34" charset="0"/>
                <a:cs typeface="Arial" charset="0"/>
              </a:defRPr>
            </a:lvl9pPr>
          </a:lstStyle>
          <a:p>
            <a:pPr algn="ctr" eaLnBrk="1" fontAlgn="base" hangingPunct="1">
              <a:spcBef>
                <a:spcPct val="0"/>
              </a:spcBef>
              <a:spcAft>
                <a:spcPct val="0"/>
              </a:spcAft>
            </a:pPr>
            <a:r>
              <a:rPr lang="en-US" altLang="en-US" sz="2400" b="1" smtClean="0">
                <a:solidFill>
                  <a:prstClr val="black"/>
                </a:solidFill>
              </a:rPr>
              <a:t>Is the triage process helpful?</a:t>
            </a:r>
          </a:p>
        </p:txBody>
      </p:sp>
    </p:spTree>
    <p:extLst>
      <p:ext uri="{BB962C8B-B14F-4D97-AF65-F5344CB8AC3E}">
        <p14:creationId xmlns:p14="http://schemas.microsoft.com/office/powerpoint/2010/main" val="821087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Symbol" pitchFamily="18" charset="2"/>
              <a:buNone/>
              <a:defRPr/>
            </a:pPr>
            <a:r>
              <a:rPr lang="en-US" sz="2800" i="1" dirty="0" smtClean="0">
                <a:solidFill>
                  <a:schemeClr val="tx2">
                    <a:lumMod val="50000"/>
                  </a:schemeClr>
                </a:solidFill>
              </a:rPr>
              <a:t>Both processes have resulted in a better financial disclosure system and conflict of interest analysis at the Department.</a:t>
            </a:r>
          </a:p>
          <a:p>
            <a:pPr marL="274320" indent="-274320" eaLnBrk="1" fontAlgn="auto" hangingPunct="1">
              <a:spcAft>
                <a:spcPts val="0"/>
              </a:spcAft>
              <a:defRPr/>
            </a:pPr>
            <a:endParaRPr lang="en-US" dirty="0" smtClean="0">
              <a:solidFill>
                <a:schemeClr val="tx2">
                  <a:lumMod val="50000"/>
                </a:schemeClr>
              </a:solidFill>
            </a:endParaRPr>
          </a:p>
          <a:p>
            <a:pPr marL="274320" indent="-274320" eaLnBrk="1" fontAlgn="auto" hangingPunct="1">
              <a:spcAft>
                <a:spcPts val="0"/>
              </a:spcAft>
              <a:defRPr/>
            </a:pPr>
            <a:endParaRPr lang="en-US" dirty="0">
              <a:solidFill>
                <a:schemeClr val="tx2">
                  <a:lumMod val="50000"/>
                </a:schemeClr>
              </a:solidFill>
            </a:endParaRPr>
          </a:p>
          <a:p>
            <a:pPr marL="0" indent="0" algn="ctr" eaLnBrk="1" fontAlgn="auto" hangingPunct="1">
              <a:spcAft>
                <a:spcPts val="0"/>
              </a:spcAft>
              <a:buFont typeface="Symbol" pitchFamily="18" charset="2"/>
              <a:buNone/>
              <a:defRPr/>
            </a:pPr>
            <a:r>
              <a:rPr lang="en-US" sz="2800" dirty="0" smtClean="0">
                <a:solidFill>
                  <a:schemeClr val="tx2">
                    <a:lumMod val="50000"/>
                  </a:schemeClr>
                </a:solidFill>
              </a:rPr>
              <a:t>QUESTIONS???</a:t>
            </a:r>
            <a:endParaRPr lang="en-US" sz="2800" dirty="0">
              <a:solidFill>
                <a:schemeClr val="tx2">
                  <a:lumMod val="50000"/>
                </a:schemeClr>
              </a:solidFill>
            </a:endParaRPr>
          </a:p>
        </p:txBody>
      </p:sp>
      <p:sp>
        <p:nvSpPr>
          <p:cNvPr id="23555" name="Title 1"/>
          <p:cNvSpPr>
            <a:spLocks noGrp="1"/>
          </p:cNvSpPr>
          <p:nvPr>
            <p:ph type="title"/>
          </p:nvPr>
        </p:nvSpPr>
        <p:spPr/>
        <p:txBody>
          <a:bodyPr/>
          <a:lstStyle/>
          <a:p>
            <a:pPr eaLnBrk="1" hangingPunct="1"/>
            <a:r>
              <a:rPr lang="en-US" altLang="en-US" sz="4000" b="1" smtClean="0">
                <a:latin typeface="David" pitchFamily="34" charset="-79"/>
                <a:cs typeface="David" pitchFamily="34" charset="-79"/>
              </a:rPr>
              <a:t>Conclusions</a:t>
            </a:r>
          </a:p>
        </p:txBody>
      </p:sp>
    </p:spTree>
    <p:extLst>
      <p:ext uri="{BB962C8B-B14F-4D97-AF65-F5344CB8AC3E}">
        <p14:creationId xmlns:p14="http://schemas.microsoft.com/office/powerpoint/2010/main" val="309170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92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6" y="801666"/>
            <a:ext cx="7536706" cy="1252602"/>
          </a:xfrm>
        </p:spPr>
        <p:txBody>
          <a:bodyPr>
            <a:normAutofit/>
          </a:bodyPr>
          <a:lstStyle/>
          <a:p>
            <a:r>
              <a:rPr lang="en-US" dirty="0" smtClean="0"/>
              <a:t>Goals</a:t>
            </a:r>
            <a:endParaRPr lang="en-US" dirty="0"/>
          </a:p>
        </p:txBody>
      </p:sp>
      <p:sp>
        <p:nvSpPr>
          <p:cNvPr id="3" name="Content Placeholder 2"/>
          <p:cNvSpPr>
            <a:spLocks noGrp="1"/>
          </p:cNvSpPr>
          <p:nvPr>
            <p:ph idx="1"/>
          </p:nvPr>
        </p:nvSpPr>
        <p:spPr>
          <a:xfrm>
            <a:off x="885295" y="1753644"/>
            <a:ext cx="7420353" cy="4045907"/>
          </a:xfrm>
        </p:spPr>
        <p:txBody>
          <a:bodyPr>
            <a:normAutofit fontScale="92500" lnSpcReduction="10000"/>
          </a:bodyPr>
          <a:lstStyle/>
          <a:p>
            <a:r>
              <a:rPr lang="en-US" dirty="0" smtClean="0"/>
              <a:t>Promote </a:t>
            </a:r>
            <a:r>
              <a:rPr lang="en-US" dirty="0"/>
              <a:t>a culture of compliance with </a:t>
            </a:r>
            <a:r>
              <a:rPr lang="en-US" dirty="0" smtClean="0"/>
              <a:t>policies, </a:t>
            </a:r>
            <a:r>
              <a:rPr lang="en-US" dirty="0"/>
              <a:t>business objectives, </a:t>
            </a:r>
            <a:r>
              <a:rPr lang="en-US" dirty="0" smtClean="0"/>
              <a:t>regulations, and </a:t>
            </a:r>
            <a:r>
              <a:rPr lang="en-US" dirty="0"/>
              <a:t>criminal laws. </a:t>
            </a:r>
            <a:endParaRPr lang="en-US" dirty="0" smtClean="0"/>
          </a:p>
          <a:p>
            <a:r>
              <a:rPr lang="en-US" dirty="0"/>
              <a:t>R</a:t>
            </a:r>
            <a:r>
              <a:rPr lang="en-US" dirty="0" smtClean="0"/>
              <a:t>einforce law-abiding</a:t>
            </a:r>
            <a:r>
              <a:rPr lang="en-US" dirty="0"/>
              <a:t>, reasonable, and prudent behavior while discouraging illegal, unethical, and wasteful </a:t>
            </a:r>
            <a:r>
              <a:rPr lang="en-US" dirty="0" smtClean="0"/>
              <a:t>behavior.</a:t>
            </a:r>
          </a:p>
          <a:p>
            <a:r>
              <a:rPr lang="en-US" dirty="0" smtClean="0"/>
              <a:t>Contribute to revenue generation or cost savings. </a:t>
            </a:r>
            <a:endParaRPr lang="en-US" dirty="0"/>
          </a:p>
        </p:txBody>
      </p:sp>
    </p:spTree>
    <p:extLst>
      <p:ext uri="{BB962C8B-B14F-4D97-AF65-F5344CB8AC3E}">
        <p14:creationId xmlns:p14="http://schemas.microsoft.com/office/powerpoint/2010/main" val="312553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6" y="801666"/>
            <a:ext cx="7536706" cy="1252602"/>
          </a:xfrm>
        </p:spPr>
        <p:txBody>
          <a:bodyPr>
            <a:normAutofit/>
          </a:bodyPr>
          <a:lstStyle/>
          <a:p>
            <a:r>
              <a:rPr lang="en-US" dirty="0" smtClean="0"/>
              <a:t>Opportunities</a:t>
            </a:r>
            <a:endParaRPr lang="en-US" dirty="0"/>
          </a:p>
        </p:txBody>
      </p:sp>
      <p:sp>
        <p:nvSpPr>
          <p:cNvPr id="3" name="Content Placeholder 2"/>
          <p:cNvSpPr>
            <a:spLocks noGrp="1"/>
          </p:cNvSpPr>
          <p:nvPr>
            <p:ph idx="1"/>
          </p:nvPr>
        </p:nvSpPr>
        <p:spPr>
          <a:xfrm>
            <a:off x="885295" y="1753644"/>
            <a:ext cx="7682508" cy="4045907"/>
          </a:xfrm>
        </p:spPr>
        <p:txBody>
          <a:bodyPr>
            <a:noAutofit/>
          </a:bodyPr>
          <a:lstStyle/>
          <a:p>
            <a:r>
              <a:rPr lang="en-US" sz="2600" dirty="0" smtClean="0"/>
              <a:t>Less than 2,000 of our over 500,000 employees receive annual ethics training. </a:t>
            </a:r>
          </a:p>
          <a:p>
            <a:r>
              <a:rPr lang="en-US" sz="2600" dirty="0" smtClean="0"/>
              <a:t>USPS has experienced significant financial shortfalls since 2011, making money for new programs scarce.</a:t>
            </a:r>
          </a:p>
          <a:p>
            <a:r>
              <a:rPr lang="en-US" sz="2600" dirty="0" smtClean="0"/>
              <a:t>USPS is charged with running more like a business and has a culture that is more like a large company than a government agency. </a:t>
            </a:r>
          </a:p>
          <a:p>
            <a:r>
              <a:rPr lang="en-US" sz="2600" dirty="0" smtClean="0"/>
              <a:t>Ethics training viewed as </a:t>
            </a:r>
            <a:r>
              <a:rPr lang="en-US" sz="2600" smtClean="0"/>
              <a:t>“boring.”</a:t>
            </a:r>
            <a:endParaRPr lang="en-US" sz="2600" dirty="0"/>
          </a:p>
        </p:txBody>
      </p:sp>
    </p:spTree>
    <p:extLst>
      <p:ext uri="{BB962C8B-B14F-4D97-AF65-F5344CB8AC3E}">
        <p14:creationId xmlns:p14="http://schemas.microsoft.com/office/powerpoint/2010/main" val="163073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5" y="1135380"/>
            <a:ext cx="7987644" cy="1464912"/>
          </a:xfrm>
        </p:spPr>
        <p:txBody>
          <a:bodyPr>
            <a:normAutofit/>
          </a:bodyPr>
          <a:lstStyle/>
          <a:p>
            <a:r>
              <a:rPr lang="en-US" sz="3600" dirty="0" smtClean="0">
                <a:solidFill>
                  <a:srgbClr val="004C88"/>
                </a:solidFill>
              </a:rPr>
              <a:t>What are Smart Business Moments?</a:t>
            </a:r>
            <a:endParaRPr lang="en-US" sz="3600" dirty="0">
              <a:solidFill>
                <a:srgbClr val="004C88"/>
              </a:solidFill>
            </a:endParaRPr>
          </a:p>
        </p:txBody>
      </p:sp>
      <p:sp>
        <p:nvSpPr>
          <p:cNvPr id="3" name="Content Placeholder 2"/>
          <p:cNvSpPr>
            <a:spLocks noGrp="1"/>
          </p:cNvSpPr>
          <p:nvPr>
            <p:ph idx="1"/>
          </p:nvPr>
        </p:nvSpPr>
        <p:spPr>
          <a:xfrm>
            <a:off x="885295" y="2054269"/>
            <a:ext cx="7649105" cy="3745284"/>
          </a:xfrm>
        </p:spPr>
        <p:txBody>
          <a:bodyPr>
            <a:noAutofit/>
          </a:bodyPr>
          <a:lstStyle/>
          <a:p>
            <a:pPr>
              <a:spcBef>
                <a:spcPts val="0"/>
              </a:spcBef>
              <a:buFont typeface="Arial" panose="020B0604020202020204" pitchFamily="34" charset="0"/>
              <a:buChar char="•"/>
            </a:pPr>
            <a:r>
              <a:rPr lang="en-US" sz="2400" dirty="0" smtClean="0"/>
              <a:t>Short reminders or “lessons,”</a:t>
            </a:r>
          </a:p>
          <a:p>
            <a:pPr>
              <a:spcBef>
                <a:spcPts val="0"/>
              </a:spcBef>
              <a:buFont typeface="Arial" panose="020B0604020202020204" pitchFamily="34" charset="0"/>
              <a:buChar char="•"/>
            </a:pPr>
            <a:r>
              <a:rPr lang="en-US" sz="2400" dirty="0" smtClean="0"/>
              <a:t>Covering compliance issues from laws to business goals,</a:t>
            </a:r>
          </a:p>
          <a:p>
            <a:pPr>
              <a:spcBef>
                <a:spcPts val="0"/>
              </a:spcBef>
              <a:buFont typeface="Arial" panose="020B0604020202020204" pitchFamily="34" charset="0"/>
              <a:buChar char="•"/>
            </a:pPr>
            <a:r>
              <a:rPr lang="en-US" sz="2400" dirty="0" smtClean="0"/>
              <a:t>Originating from all parts of the Postal Service,</a:t>
            </a:r>
            <a:endParaRPr lang="en-US" sz="2400" dirty="0"/>
          </a:p>
          <a:p>
            <a:pPr>
              <a:spcBef>
                <a:spcPts val="0"/>
              </a:spcBef>
              <a:buFont typeface="Arial" panose="020B0604020202020204" pitchFamily="34" charset="0"/>
              <a:buChar char="•"/>
            </a:pPr>
            <a:r>
              <a:rPr lang="en-US" sz="2400" dirty="0" smtClean="0"/>
              <a:t>Delivered in multiple </a:t>
            </a:r>
            <a:r>
              <a:rPr lang="en-US" sz="2400" dirty="0"/>
              <a:t>formats </a:t>
            </a:r>
            <a:r>
              <a:rPr lang="en-US" sz="2400" dirty="0" smtClean="0"/>
              <a:t>to ensure </a:t>
            </a:r>
            <a:r>
              <a:rPr lang="en-US" sz="2400" dirty="0"/>
              <a:t>wide </a:t>
            </a:r>
            <a:r>
              <a:rPr lang="en-US" sz="2400" dirty="0" smtClean="0"/>
              <a:t>dissemination, and </a:t>
            </a:r>
          </a:p>
          <a:p>
            <a:pPr>
              <a:spcBef>
                <a:spcPts val="0"/>
              </a:spcBef>
              <a:buFont typeface="Arial" panose="020B0604020202020204" pitchFamily="34" charset="0"/>
              <a:buChar char="•"/>
            </a:pPr>
            <a:r>
              <a:rPr lang="en-US" sz="2400" dirty="0" smtClean="0"/>
              <a:t>Required in certain settings.</a:t>
            </a:r>
            <a:endParaRPr lang="en-US" sz="2400" dirty="0"/>
          </a:p>
        </p:txBody>
      </p:sp>
    </p:spTree>
    <p:extLst>
      <p:ext uri="{BB962C8B-B14F-4D97-AF65-F5344CB8AC3E}">
        <p14:creationId xmlns:p14="http://schemas.microsoft.com/office/powerpoint/2010/main" val="419786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5" y="1135380"/>
            <a:ext cx="7987644" cy="1464912"/>
          </a:xfrm>
        </p:spPr>
        <p:txBody>
          <a:bodyPr>
            <a:normAutofit/>
          </a:bodyPr>
          <a:lstStyle/>
          <a:p>
            <a:r>
              <a:rPr lang="en-US" sz="3600" dirty="0" smtClean="0">
                <a:solidFill>
                  <a:srgbClr val="004C88"/>
                </a:solidFill>
              </a:rPr>
              <a:t>How do we generate them?</a:t>
            </a:r>
            <a:endParaRPr lang="en-US" sz="3600" dirty="0">
              <a:solidFill>
                <a:srgbClr val="004C88"/>
              </a:solidFill>
            </a:endParaRPr>
          </a:p>
        </p:txBody>
      </p:sp>
      <p:sp>
        <p:nvSpPr>
          <p:cNvPr id="3" name="Content Placeholder 2"/>
          <p:cNvSpPr>
            <a:spLocks noGrp="1"/>
          </p:cNvSpPr>
          <p:nvPr>
            <p:ph idx="1"/>
          </p:nvPr>
        </p:nvSpPr>
        <p:spPr>
          <a:xfrm>
            <a:off x="885295" y="2054269"/>
            <a:ext cx="7649105" cy="3745284"/>
          </a:xfrm>
        </p:spPr>
        <p:txBody>
          <a:bodyPr>
            <a:noAutofit/>
          </a:bodyPr>
          <a:lstStyle/>
          <a:p>
            <a:pPr>
              <a:spcBef>
                <a:spcPts val="0"/>
              </a:spcBef>
              <a:buFont typeface="Arial" panose="020B0604020202020204" pitchFamily="34" charset="0"/>
              <a:buChar char="•"/>
            </a:pPr>
            <a:r>
              <a:rPr lang="en-US" sz="2400" dirty="0" smtClean="0"/>
              <a:t>Postmaster General chartered a Coordinating Committee with representatives from all eight major departments.</a:t>
            </a:r>
          </a:p>
          <a:p>
            <a:pPr>
              <a:spcBef>
                <a:spcPts val="0"/>
              </a:spcBef>
              <a:buFont typeface="Arial" panose="020B0604020202020204" pitchFamily="34" charset="0"/>
              <a:buChar char="•"/>
            </a:pPr>
            <a:r>
              <a:rPr lang="en-US" sz="2400" dirty="0" smtClean="0"/>
              <a:t>Members submitted ideas – quality varied.</a:t>
            </a:r>
          </a:p>
          <a:p>
            <a:pPr>
              <a:spcBef>
                <a:spcPts val="0"/>
              </a:spcBef>
              <a:buFont typeface="Arial" panose="020B0604020202020204" pitchFamily="34" charset="0"/>
              <a:buChar char="•"/>
            </a:pPr>
            <a:r>
              <a:rPr lang="en-US" sz="2400" dirty="0" smtClean="0"/>
              <a:t>About half were edited by a professional writer under contract to corporate communications.</a:t>
            </a:r>
          </a:p>
          <a:p>
            <a:pPr>
              <a:spcBef>
                <a:spcPts val="0"/>
              </a:spcBef>
              <a:buFont typeface="Arial" panose="020B0604020202020204" pitchFamily="34" charset="0"/>
              <a:buChar char="•"/>
            </a:pPr>
            <a:r>
              <a:rPr lang="en-US" sz="2400" dirty="0" smtClean="0"/>
              <a:t>Ultimately, each final YSBM was reviewed and approved by vote of the coordinating committee.</a:t>
            </a:r>
            <a:endParaRPr lang="en-US" sz="2400" dirty="0"/>
          </a:p>
        </p:txBody>
      </p:sp>
    </p:spTree>
    <p:extLst>
      <p:ext uri="{BB962C8B-B14F-4D97-AF65-F5344CB8AC3E}">
        <p14:creationId xmlns:p14="http://schemas.microsoft.com/office/powerpoint/2010/main" val="335824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5" y="1135380"/>
            <a:ext cx="7987643" cy="1031623"/>
          </a:xfrm>
        </p:spPr>
        <p:txBody>
          <a:bodyPr>
            <a:normAutofit/>
          </a:bodyPr>
          <a:lstStyle/>
          <a:p>
            <a:r>
              <a:rPr lang="en-US" sz="4000" dirty="0" smtClean="0">
                <a:solidFill>
                  <a:srgbClr val="004C88"/>
                </a:solidFill>
              </a:rPr>
              <a:t>When do we use them?</a:t>
            </a:r>
            <a:endParaRPr lang="en-US" sz="4000" dirty="0">
              <a:solidFill>
                <a:srgbClr val="004C88"/>
              </a:solidFill>
            </a:endParaRPr>
          </a:p>
        </p:txBody>
      </p:sp>
      <p:sp>
        <p:nvSpPr>
          <p:cNvPr id="3" name="Content Placeholder 2"/>
          <p:cNvSpPr>
            <a:spLocks noGrp="1"/>
          </p:cNvSpPr>
          <p:nvPr>
            <p:ph idx="1"/>
          </p:nvPr>
        </p:nvSpPr>
        <p:spPr>
          <a:xfrm>
            <a:off x="885294" y="2054268"/>
            <a:ext cx="7987643" cy="3732758"/>
          </a:xfrm>
        </p:spPr>
        <p:txBody>
          <a:bodyPr numCol="1">
            <a:noAutofit/>
          </a:bodyPr>
          <a:lstStyle/>
          <a:p>
            <a:pPr lvl="0"/>
            <a:r>
              <a:rPr lang="en-US" sz="2400" dirty="0" smtClean="0"/>
              <a:t>The Postmaster General’s October 7, 2015 Memorandum established expectations</a:t>
            </a:r>
          </a:p>
          <a:p>
            <a:pPr lvl="0"/>
            <a:r>
              <a:rPr lang="en-US" sz="2400" dirty="0" smtClean="0"/>
              <a:t>Any meeting &gt; one hour with ten or more employees </a:t>
            </a:r>
            <a:r>
              <a:rPr lang="en-US" sz="2400" dirty="0"/>
              <a:t>involving a formal presentation </a:t>
            </a:r>
            <a:endParaRPr lang="en-US" sz="2400" dirty="0" smtClean="0"/>
          </a:p>
          <a:p>
            <a:pPr lvl="0"/>
            <a:r>
              <a:rPr lang="en-US" sz="2400" dirty="0" smtClean="0"/>
              <a:t>Staff </a:t>
            </a:r>
            <a:r>
              <a:rPr lang="en-US" sz="2400" dirty="0"/>
              <a:t>meetings </a:t>
            </a:r>
            <a:r>
              <a:rPr lang="en-US" sz="2400" dirty="0" smtClean="0"/>
              <a:t>(once a month</a:t>
            </a:r>
            <a:r>
              <a:rPr lang="en-US" sz="2400" dirty="0"/>
              <a:t>)</a:t>
            </a:r>
          </a:p>
          <a:p>
            <a:pPr lvl="0"/>
            <a:r>
              <a:rPr lang="en-US" sz="2400" dirty="0" smtClean="0"/>
              <a:t>Executive Leadership Team Meetings, COO Bi-Weekly Conference Calls, USPS Executive Roundtables</a:t>
            </a:r>
            <a:endParaRPr lang="en-US" sz="2400" dirty="0"/>
          </a:p>
          <a:p>
            <a:pPr lvl="0"/>
            <a:r>
              <a:rPr lang="en-US" sz="2400" dirty="0" smtClean="0"/>
              <a:t>Live USPS training programs</a:t>
            </a:r>
            <a:endParaRPr lang="en-US" sz="2400" dirty="0"/>
          </a:p>
        </p:txBody>
      </p:sp>
    </p:spTree>
    <p:extLst>
      <p:ext uri="{BB962C8B-B14F-4D97-AF65-F5344CB8AC3E}">
        <p14:creationId xmlns:p14="http://schemas.microsoft.com/office/powerpoint/2010/main" val="77098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95" y="1135380"/>
            <a:ext cx="7987643" cy="1031623"/>
          </a:xfrm>
        </p:spPr>
        <p:txBody>
          <a:bodyPr>
            <a:normAutofit/>
          </a:bodyPr>
          <a:lstStyle/>
          <a:p>
            <a:r>
              <a:rPr lang="en-US" dirty="0" smtClean="0">
                <a:solidFill>
                  <a:srgbClr val="004C88"/>
                </a:solidFill>
              </a:rPr>
              <a:t>How do you find them?</a:t>
            </a:r>
            <a:endParaRPr lang="en-US" dirty="0">
              <a:solidFill>
                <a:srgbClr val="004C88"/>
              </a:solidFill>
            </a:endParaRPr>
          </a:p>
        </p:txBody>
      </p:sp>
      <p:sp>
        <p:nvSpPr>
          <p:cNvPr id="3" name="Content Placeholder 2"/>
          <p:cNvSpPr>
            <a:spLocks noGrp="1"/>
          </p:cNvSpPr>
          <p:nvPr>
            <p:ph idx="1"/>
          </p:nvPr>
        </p:nvSpPr>
        <p:spPr>
          <a:xfrm>
            <a:off x="885294" y="2267212"/>
            <a:ext cx="7987643" cy="3519814"/>
          </a:xfrm>
        </p:spPr>
        <p:txBody>
          <a:bodyPr numCol="1">
            <a:noAutofit/>
          </a:bodyPr>
          <a:lstStyle/>
          <a:p>
            <a:pPr marL="0" indent="0">
              <a:buNone/>
            </a:pPr>
            <a:endParaRPr lang="en-US" sz="2800" dirty="0" smtClean="0"/>
          </a:p>
          <a:p>
            <a:pPr marL="0" indent="0">
              <a:buNone/>
            </a:pPr>
            <a:r>
              <a:rPr lang="en-US" sz="2800" dirty="0" smtClean="0">
                <a:hlinkClick r:id="rId3"/>
              </a:rPr>
              <a:t>https</a:t>
            </a:r>
            <a:r>
              <a:rPr lang="en-US" sz="2800" dirty="0">
                <a:hlinkClick r:id="rId3"/>
              </a:rPr>
              <a:t>://liteblue.usps.gov/smartbusinessmoments/</a:t>
            </a:r>
            <a:endParaRPr lang="en-US" sz="2800" dirty="0"/>
          </a:p>
        </p:txBody>
      </p:sp>
    </p:spTree>
    <p:extLst>
      <p:ext uri="{BB962C8B-B14F-4D97-AF65-F5344CB8AC3E}">
        <p14:creationId xmlns:p14="http://schemas.microsoft.com/office/powerpoint/2010/main" val="336986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063" y="4413710"/>
            <a:ext cx="7700210" cy="1470025"/>
          </a:xfrm>
        </p:spPr>
        <p:txBody>
          <a:bodyPr>
            <a:normAutofit/>
          </a:bodyPr>
          <a:lstStyle/>
          <a:p>
            <a:pPr algn="ctr"/>
            <a:r>
              <a:rPr lang="en-US" sz="4400" dirty="0" smtClean="0">
                <a:solidFill>
                  <a:srgbClr val="003296"/>
                </a:solidFill>
                <a:latin typeface="Arial"/>
                <a:ea typeface="+mn-ea"/>
              </a:rPr>
              <a:t/>
            </a:r>
            <a:br>
              <a:rPr lang="en-US" sz="4400" dirty="0" smtClean="0">
                <a:solidFill>
                  <a:srgbClr val="003296"/>
                </a:solidFill>
                <a:latin typeface="Arial"/>
                <a:ea typeface="+mn-ea"/>
              </a:rPr>
            </a:br>
            <a:r>
              <a:rPr lang="en-US" sz="4400" dirty="0">
                <a:solidFill>
                  <a:srgbClr val="003296"/>
                </a:solidFill>
                <a:latin typeface="Arial"/>
                <a:ea typeface="+mn-ea"/>
              </a:rPr>
              <a:t>Better Safe Than Bitten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047787"/>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3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YSBM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YSBM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TotalTime>
  <Words>1293</Words>
  <Application>Microsoft Office PowerPoint</Application>
  <PresentationFormat>On-screen Show (4:3)</PresentationFormat>
  <Paragraphs>144</Paragraphs>
  <Slides>26</Slides>
  <Notes>4</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D3_Template</vt:lpstr>
      <vt:lpstr>YSBM_Template</vt:lpstr>
      <vt:lpstr>1_YSBM_Template</vt:lpstr>
      <vt:lpstr>Waveform</vt:lpstr>
      <vt:lpstr>Retrospect</vt:lpstr>
      <vt:lpstr>PowerPoint Presentation</vt:lpstr>
      <vt:lpstr>“Stealth” Ethics Training  Michael J. Elston Associate General Counsel and Chief Ethics &amp; Compliance Officer U.S. Postal Service</vt:lpstr>
      <vt:lpstr>Goals</vt:lpstr>
      <vt:lpstr>Opportunities</vt:lpstr>
      <vt:lpstr>What are Smart Business Moments?</vt:lpstr>
      <vt:lpstr>How do we generate them?</vt:lpstr>
      <vt:lpstr>When do we use them?</vt:lpstr>
      <vt:lpstr>How do you find them?</vt:lpstr>
      <vt:lpstr> Better Safe Than Bitten</vt:lpstr>
      <vt:lpstr>Better Safe Than Bitten</vt:lpstr>
      <vt:lpstr>Better Safe Than Bitten</vt:lpstr>
      <vt:lpstr> Fundraising at Work  </vt:lpstr>
      <vt:lpstr>Fundraising at Work </vt:lpstr>
      <vt:lpstr>Fundraising at Work </vt:lpstr>
      <vt:lpstr>PowerPoint Presentation</vt:lpstr>
      <vt:lpstr>Financial Disclosure Report Review at the U.S. Department of Education</vt:lpstr>
      <vt:lpstr>Review Form for Public Financial Disclosure Report</vt:lpstr>
      <vt:lpstr>Review Form for Public Financial Disclosure Report (cont’d)</vt:lpstr>
      <vt:lpstr>Review Form for Public Financial Disclosure Report (cont’d)</vt:lpstr>
      <vt:lpstr>Review Form for Public Financial Disclosure Report (cont’d)</vt:lpstr>
      <vt:lpstr>Triage Systems for Financial Disclosure Reports</vt:lpstr>
      <vt:lpstr>Triage Systems for Financial Disclosure Reports (cont’d)</vt:lpstr>
      <vt:lpstr>Triage Systems for Financial Disclosure Reports (cont’d)</vt:lpstr>
      <vt:lpstr>Triage Systems for Financial Disclosure Reports (cont’d)</vt:lpstr>
      <vt:lpstr>Conclusions</vt:lpstr>
      <vt:lpstr>PowerPoint Presentation</vt:lpstr>
    </vt:vector>
  </TitlesOfParts>
  <Company>USPS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Cards are for Business Use ONly</dc:title>
  <dc:creator>Creative Group</dc:creator>
  <cp:lastModifiedBy>Alicia N. Rosado</cp:lastModifiedBy>
  <cp:revision>59</cp:revision>
  <dcterms:created xsi:type="dcterms:W3CDTF">2014-08-01T15:55:50Z</dcterms:created>
  <dcterms:modified xsi:type="dcterms:W3CDTF">2016-03-04T12:17:23Z</dcterms:modified>
</cp:coreProperties>
</file>